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9.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theme/theme1.xml" ContentType="application/vnd.openxmlformats-officedocument.theme+xml"/>
  <Override PartName="/ppt/theme/theme9.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slideLayouts/slideLayout31.xml" ContentType="application/vnd.openxmlformats-officedocument.presentationml.slideLayout+xml"/>
  <Override PartName="/ppt/slideLayouts/slideLayout119.xml" ContentType="application/vnd.openxmlformats-officedocument.presentationml.slideLayout+xml"/>
  <Override PartName="/ppt/slideLayouts/slideLayout1.xml" ContentType="application/vnd.openxmlformats-officedocument.presentationml.slideLayout+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138.xml" ContentType="application/vnd.openxmlformats-officedocument.presentationml.slideLayout+xml"/>
  <Override PartName="/ppt/slideLayouts/slideLayout50.xml" ContentType="application/vnd.openxmlformats-officedocument.presentationml.slideLayout+xml"/>
  <Override PartName="/ppt/slideLayouts/slideLayout13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148.xml" ContentType="application/vnd.openxmlformats-officedocument.presentationml.slideLayout+xml"/>
  <Override PartName="/ppt/slideLayouts/_rels/slideLayout39.xml.rels" ContentType="application/vnd.openxmlformats-package.relationships+xml"/>
  <Override PartName="/ppt/slideLayouts/_rels/slideLayout31.xml.rels" ContentType="application/vnd.openxmlformats-package.relationships+xml"/>
  <Override PartName="/ppt/slideLayouts/_rels/slideLayout9.xml.rels" ContentType="application/vnd.openxmlformats-package.relationships+xml"/>
  <Override PartName="/ppt/slideLayouts/_rels/slideLayout35.xml.rels" ContentType="application/vnd.openxmlformats-package.relationships+xml"/>
  <Override PartName="/ppt/slideLayouts/_rels/slideLayout11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137.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139.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118.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109.xml.rels" ContentType="application/vnd.openxmlformats-package.relationships+xml"/>
  <Override PartName="/ppt/slideLayouts/_rels/slideLayout25.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128.xml.rels" ContentType="application/vnd.openxmlformats-package.relationships+xml"/>
  <Override PartName="/ppt/slideLayouts/_rels/slideLayout44.xml.rels" ContentType="application/vnd.openxmlformats-package.relationships+xml"/>
  <Override PartName="/ppt/slideLayouts/_rels/slideLayout40.xml.rels" ContentType="application/vnd.openxmlformats-package.relationships+xml"/>
  <Override PartName="/ppt/slideLayouts/_rels/slideLayout129.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8.xml.rels" ContentType="application/vnd.openxmlformats-package.relationships+xml"/>
  <Override PartName="/ppt/slideLayouts/_rels/slideLayout59.xml.rels" ContentType="application/vnd.openxmlformats-package.relationships+xml"/>
  <Override PartName="/ppt/slideLayouts/_rels/slideLayout148.xml.rels" ContentType="application/vnd.openxmlformats-package.relationships+xml"/>
  <Override PartName="/ppt/slideLayouts/_rels/slideLayout60.xml.rels" ContentType="application/vnd.openxmlformats-package.relationships+xml"/>
  <Override PartName="/ppt/slideLayouts/_rels/slideLayout149.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158.xml.rels" ContentType="application/vnd.openxmlformats-package.relationships+xml"/>
  <Override PartName="/ppt/slideLayouts/_rels/slideLayout70.xml.rels" ContentType="application/vnd.openxmlformats-package.relationships+xml"/>
  <Override PartName="/ppt/slideLayouts/_rels/slideLayout159.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168.xml.rels" ContentType="application/vnd.openxmlformats-package.relationships+xml"/>
  <Override PartName="/ppt/slideLayouts/_rels/slideLayout80.xml.rels" ContentType="application/vnd.openxmlformats-package.relationships+xml"/>
  <Override PartName="/ppt/slideLayouts/_rels/slideLayout169.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178.xml.rels" ContentType="application/vnd.openxmlformats-package.relationships+xml"/>
  <Override PartName="/ppt/slideLayouts/_rels/slideLayout90.xml.rels" ContentType="application/vnd.openxmlformats-package.relationships+xml"/>
  <Override PartName="/ppt/slideLayouts/_rels/slideLayout179.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_rels/slideLayout133.xml.rels" ContentType="application/vnd.openxmlformats-package.relationships+xml"/>
  <Override PartName="/ppt/slideLayouts/_rels/slideLayout134.xml.rels" ContentType="application/vnd.openxmlformats-package.relationships+xml"/>
  <Override PartName="/ppt/slideLayouts/_rels/slideLayout135.xml.rels" ContentType="application/vnd.openxmlformats-package.relationships+xml"/>
  <Override PartName="/ppt/slideLayouts/_rels/slideLayout136.xml.rels" ContentType="application/vnd.openxmlformats-package.relationships+xml"/>
  <Override PartName="/ppt/slideLayouts/_rels/slideLayout140.xml.rels" ContentType="application/vnd.openxmlformats-package.relationships+xml"/>
  <Override PartName="/ppt/slideLayouts/_rels/slideLayout141.xml.rels" ContentType="application/vnd.openxmlformats-package.relationships+xml"/>
  <Override PartName="/ppt/slideLayouts/_rels/slideLayout142.xml.rels" ContentType="application/vnd.openxmlformats-package.relationships+xml"/>
  <Override PartName="/ppt/slideLayouts/_rels/slideLayout143.xml.rels" ContentType="application/vnd.openxmlformats-package.relationships+xml"/>
  <Override PartName="/ppt/slideLayouts/_rels/slideLayout144.xml.rels" ContentType="application/vnd.openxmlformats-package.relationships+xml"/>
  <Override PartName="/ppt/slideLayouts/_rels/slideLayout145.xml.rels" ContentType="application/vnd.openxmlformats-package.relationships+xml"/>
  <Override PartName="/ppt/slideLayouts/_rels/slideLayout146.xml.rels" ContentType="application/vnd.openxmlformats-package.relationships+xml"/>
  <Override PartName="/ppt/slideLayouts/_rels/slideLayout147.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154.xml.rels" ContentType="application/vnd.openxmlformats-package.relationships+xml"/>
  <Override PartName="/ppt/slideLayouts/_rels/slideLayout155.xml.rels" ContentType="application/vnd.openxmlformats-package.relationships+xml"/>
  <Override PartName="/ppt/slideLayouts/_rels/slideLayout156.xml.rels" ContentType="application/vnd.openxmlformats-package.relationships+xml"/>
  <Override PartName="/ppt/slideLayouts/_rels/slideLayout157.xml.rels" ContentType="application/vnd.openxmlformats-package.relationships+xml"/>
  <Override PartName="/ppt/slideLayouts/_rels/slideLayout160.xml.rels" ContentType="application/vnd.openxmlformats-package.relationships+xml"/>
  <Override PartName="/ppt/slideLayouts/_rels/slideLayout161.xml.rels" ContentType="application/vnd.openxmlformats-package.relationships+xml"/>
  <Override PartName="/ppt/slideLayouts/_rels/slideLayout162.xml.rels" ContentType="application/vnd.openxmlformats-package.relationships+xml"/>
  <Override PartName="/ppt/slideLayouts/_rels/slideLayout163.xml.rels" ContentType="application/vnd.openxmlformats-package.relationships+xml"/>
  <Override PartName="/ppt/slideLayouts/_rels/slideLayout164.xml.rels" ContentType="application/vnd.openxmlformats-package.relationships+xml"/>
  <Override PartName="/ppt/slideLayouts/_rels/slideLayout165.xml.rels" ContentType="application/vnd.openxmlformats-package.relationships+xml"/>
  <Override PartName="/ppt/slideLayouts/_rels/slideLayout166.xml.rels" ContentType="application/vnd.openxmlformats-package.relationships+xml"/>
  <Override PartName="/ppt/slideLayouts/_rels/slideLayout167.xml.rels" ContentType="application/vnd.openxmlformats-package.relationships+xml"/>
  <Override PartName="/ppt/slideLayouts/_rels/slideLayout170.xml.rels" ContentType="application/vnd.openxmlformats-package.relationships+xml"/>
  <Override PartName="/ppt/slideLayouts/_rels/slideLayout171.xml.rels" ContentType="application/vnd.openxmlformats-package.relationships+xml"/>
  <Override PartName="/ppt/slideLayouts/_rels/slideLayout172.xml.rels" ContentType="application/vnd.openxmlformats-package.relationships+xml"/>
  <Override PartName="/ppt/slideLayouts/_rels/slideLayout173.xml.rels" ContentType="application/vnd.openxmlformats-package.relationships+xml"/>
  <Override PartName="/ppt/slideLayouts/_rels/slideLayout174.xml.rels" ContentType="application/vnd.openxmlformats-package.relationships+xml"/>
  <Override PartName="/ppt/slideLayouts/_rels/slideLayout175.xml.rels" ContentType="application/vnd.openxmlformats-package.relationships+xml"/>
  <Override PartName="/ppt/slideLayouts/_rels/slideLayout176.xml.rels" ContentType="application/vnd.openxmlformats-package.relationships+xml"/>
  <Override PartName="/ppt/slideLayouts/_rels/slideLayout177.xml.rels" ContentType="application/vnd.openxmlformats-package.relationships+xml"/>
  <Override PartName="/ppt/slideLayouts/_rels/slideLayout180.xml.rels" ContentType="application/vnd.openxmlformats-package.relationships+xml"/>
  <Override PartName="/ppt/slideLayouts/_rels/slideLayout181.xml.rels" ContentType="application/vnd.openxmlformats-package.relationships+xml"/>
  <Override PartName="/ppt/slideLayouts/_rels/slideLayout182.xml.rels" ContentType="application/vnd.openxmlformats-package.relationships+xml"/>
  <Override PartName="/ppt/slideLayouts/_rels/slideLayout183.xml.rels" ContentType="application/vnd.openxmlformats-package.relationships+xml"/>
  <Override PartName="/ppt/slideLayouts/_rels/slideLayout184.xml.rels" ContentType="application/vnd.openxmlformats-package.relationships+xml"/>
  <Override PartName="/ppt/slideLayouts/_rels/slideLayout185.xml.rels" ContentType="application/vnd.openxmlformats-package.relationships+xml"/>
  <Override PartName="/ppt/slideLayouts/_rels/slideLayout186.xml.rels" ContentType="application/vnd.openxmlformats-package.relationships+xml"/>
  <Override PartName="/ppt/slideLayouts/_rels/slideLayout187.xml.rels" ContentType="application/vnd.openxmlformats-package.relationships+xml"/>
  <Override PartName="/ppt/slideLayouts/_rels/slideLayout188.xml.rels" ContentType="application/vnd.openxmlformats-package.relationships+xml"/>
  <Override PartName="/ppt/slideLayouts/_rels/slideLayout189.xml.rels" ContentType="application/vnd.openxmlformats-package.relationships+xml"/>
  <Override PartName="/ppt/slideLayouts/_rels/slideLayout190.xml.rels" ContentType="application/vnd.openxmlformats-package.relationships+xml"/>
  <Override PartName="/ppt/slideLayouts/_rels/slideLayout191.xml.rels" ContentType="application/vnd.openxmlformats-package.relationships+xml"/>
  <Override PartName="/ppt/slideLayouts/_rels/slideLayout192.xml.rels" ContentType="application/vnd.openxmlformats-package.relationships+xml"/>
  <Override PartName="/ppt/slideLayouts/slideLayout61.xml" ContentType="application/vnd.openxmlformats-officedocument.presentationml.slideLayout+xml"/>
  <Override PartName="/ppt/slideLayouts/slideLayout14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158.xml" ContentType="application/vnd.openxmlformats-officedocument.presentationml.slideLayout+xml"/>
  <Override PartName="/ppt/slideLayouts/slideLayout71.xml" ContentType="application/vnd.openxmlformats-officedocument.presentationml.slideLayout+xml"/>
  <Override PartName="/ppt/slideLayouts/slideLayout159.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168.xml" ContentType="application/vnd.openxmlformats-officedocument.presentationml.slideLayout+xml"/>
  <Override PartName="/ppt/slideLayouts/slideLayout81.xml" ContentType="application/vnd.openxmlformats-officedocument.presentationml.slideLayout+xml"/>
  <Override PartName="/ppt/slideLayouts/slideLayout169.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178.xml" ContentType="application/vnd.openxmlformats-officedocument.presentationml.slideLayout+xml"/>
  <Override PartName="/ppt/slideLayouts/slideLayout91.xml" ContentType="application/vnd.openxmlformats-officedocument.presentationml.slideLayout+xml"/>
  <Override PartName="/ppt/slideLayouts/slideLayout179.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_rels/presentation.xml.rels" ContentType="application/vnd.openxmlformats-package.relationships+xml"/>
  <Override PartName="/ppt/slides/slide1.xml" ContentType="application/vnd.openxmlformats-officedocument.presentationml.slide+xml"/>
  <Override PartName="/ppt/slides/slide26.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_rels/slide26.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media/image1.png" ContentType="image/png"/>
  <Override PartName="/ppt/media/image7.jpeg" ContentType="image/jpeg"/>
  <Override PartName="/ppt/media/image9.png" ContentType="image/png"/>
  <Override PartName="/ppt/media/image2.png" ContentType="image/png"/>
  <Override PartName="/ppt/media/image3.png" ContentType="image/png"/>
  <Override PartName="/ppt/media/image4.png" ContentType="image/png"/>
  <Override PartName="/ppt/media/image21.png" ContentType="image/png"/>
  <Override PartName="/ppt/media/image6.jpeg" ContentType="image/jpeg"/>
  <Override PartName="/ppt/media/image5.png" ContentType="image/png"/>
  <Override PartName="/ppt/media/image8.jpeg" ContentType="image/jpe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gif" ContentType="image/gif"/>
  <Override PartName="/ppt/media/image20.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 Target="slides/slide1.xml"/><Relationship Id="rId19" Type="http://schemas.openxmlformats.org/officeDocument/2006/relationships/slide" Target="slides/slide2.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50" Type="http://schemas.openxmlformats.org/officeDocument/2006/relationships/slide" Target="slides/slide33.xml"/><Relationship Id="rId51" Type="http://schemas.openxmlformats.org/officeDocument/2006/relationships/slide" Target="slides/slide34.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6"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27"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24"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32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7"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29"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33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331"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33"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33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335"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37"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33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339"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41"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342"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44"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34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346"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347"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49"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350"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351"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352"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353"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354"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9"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3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31"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32"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59"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61"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63"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36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6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66"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6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36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370"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72"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37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374"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76"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37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378"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80"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381"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83"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38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385"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386"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4"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35"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36"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37"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38"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39"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88"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389"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390"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391"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392"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393"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9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9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00"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0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02"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40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0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0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0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07"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40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409"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1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11"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41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413"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1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15"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41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417"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1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19"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420"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2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42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424"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425"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27"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428"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429"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430"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431"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432"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3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3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40"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42"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44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4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47"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44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449"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4"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5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51"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45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453"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5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55"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45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457"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5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59"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460"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6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46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464"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465"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67"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468"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469"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470"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471"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472"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7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79"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81"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482"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8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6"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4"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8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86"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487"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488"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8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90"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49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492"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9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94"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49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496"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9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98"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499"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0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01"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50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503"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504"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0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06"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507"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508"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509"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510"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511"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1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18"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48"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4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20"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52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25"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52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527"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29"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53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531"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3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33"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53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535"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3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37"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538"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3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40"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54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542"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543"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45"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546"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547"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548"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549"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550"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5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5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57"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59"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56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6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64"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56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566"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68"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56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570"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7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57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574"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7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76"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577"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79"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58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581"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582"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8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84"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585"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586"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587"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588"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589"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9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94"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9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96"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98"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59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0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01"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03"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60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605"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07"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60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609"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11"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61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613"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3"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5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55"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15"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616"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1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61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620"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621"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23"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624"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625"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626"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627"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628"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57"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5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59"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1"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6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63"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5"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66"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6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6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70"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71"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73"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74"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75"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76"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77"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78"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8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8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87"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8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7"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9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9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94"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96"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9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9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00"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0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0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0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10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07"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0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09"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11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12"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11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11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115"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11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11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22"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24"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9"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26"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27"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9"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31"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32"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133"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35"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3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37"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39"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4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41"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43"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144"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46"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4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48"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149"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51"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152"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153"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154"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155"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156"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6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63"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65"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6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70"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7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172"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74"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7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76"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7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7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80"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82"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183"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85"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8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187"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188"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90"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191"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192"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193"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194"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195"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0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03"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05"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20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10"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21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212"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14"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21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16"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1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21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20"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4"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1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16"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22"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223"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25"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22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27"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228"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30"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231"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232"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233"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234"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235"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4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43"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45"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24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50"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25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252"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18"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1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0"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54"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25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56"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5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25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60"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62"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263"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65"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26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67"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268"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70"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271"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272"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273"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274"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275"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80"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82"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84"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28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4"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7"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89"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29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200" spc="-1" strike="noStrike">
              <a:latin typeface="Arial"/>
            </a:endParaRPr>
          </a:p>
        </p:txBody>
      </p:sp>
      <p:sp>
        <p:nvSpPr>
          <p:cNvPr id="291"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93"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200" spc="-1" strike="noStrike">
              <a:latin typeface="Arial"/>
            </a:endParaRPr>
          </a:p>
        </p:txBody>
      </p:sp>
      <p:sp>
        <p:nvSpPr>
          <p:cNvPr id="29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95"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297"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29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299"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01"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200" spc="-1" strike="noStrike">
              <a:latin typeface="Arial"/>
            </a:endParaRPr>
          </a:p>
        </p:txBody>
      </p:sp>
      <p:sp>
        <p:nvSpPr>
          <p:cNvPr id="302"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04"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200" spc="-1" strike="noStrike">
              <a:latin typeface="Arial"/>
            </a:endParaRPr>
          </a:p>
        </p:txBody>
      </p:sp>
      <p:sp>
        <p:nvSpPr>
          <p:cNvPr id="30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200" spc="-1" strike="noStrike">
              <a:latin typeface="Arial"/>
            </a:endParaRPr>
          </a:p>
        </p:txBody>
      </p:sp>
      <p:sp>
        <p:nvSpPr>
          <p:cNvPr id="306"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200" spc="-1" strike="noStrike">
              <a:latin typeface="Arial"/>
            </a:endParaRPr>
          </a:p>
        </p:txBody>
      </p:sp>
      <p:sp>
        <p:nvSpPr>
          <p:cNvPr id="307"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09"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200" spc="-1" strike="noStrike">
              <a:latin typeface="Arial"/>
            </a:endParaRPr>
          </a:p>
        </p:txBody>
      </p:sp>
      <p:sp>
        <p:nvSpPr>
          <p:cNvPr id="310"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200" spc="-1" strike="noStrike">
              <a:latin typeface="Arial"/>
            </a:endParaRPr>
          </a:p>
        </p:txBody>
      </p:sp>
      <p:sp>
        <p:nvSpPr>
          <p:cNvPr id="311"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200" spc="-1" strike="noStrike">
              <a:latin typeface="Arial"/>
            </a:endParaRPr>
          </a:p>
        </p:txBody>
      </p:sp>
      <p:sp>
        <p:nvSpPr>
          <p:cNvPr id="312"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200" spc="-1" strike="noStrike">
              <a:latin typeface="Arial"/>
            </a:endParaRPr>
          </a:p>
        </p:txBody>
      </p:sp>
      <p:sp>
        <p:nvSpPr>
          <p:cNvPr id="313"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200" spc="-1" strike="noStrike">
              <a:latin typeface="Arial"/>
            </a:endParaRPr>
          </a:p>
        </p:txBody>
      </p:sp>
      <p:sp>
        <p:nvSpPr>
          <p:cNvPr id="314"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20"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4400" spc="-1" strike="noStrike">
              <a:latin typeface="Arial"/>
            </a:endParaRPr>
          </a:p>
        </p:txBody>
      </p:sp>
      <p:sp>
        <p:nvSpPr>
          <p:cNvPr id="322"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 Id="rId11" Type="http://schemas.openxmlformats.org/officeDocument/2006/relationships/slideLayout" Target="../slideLayouts/slideLayout178.xml"/><Relationship Id="rId12" Type="http://schemas.openxmlformats.org/officeDocument/2006/relationships/slideLayout" Target="../slideLayouts/slideLayout179.xml"/><Relationship Id="rId13"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 Id="rId11" Type="http://schemas.openxmlformats.org/officeDocument/2006/relationships/slideLayout" Target="../slideLayouts/slideLayout190.xml"/><Relationship Id="rId12" Type="http://schemas.openxmlformats.org/officeDocument/2006/relationships/slideLayout" Target="../slideLayouts/slideLayout191.xml"/><Relationship Id="rId13" Type="http://schemas.openxmlformats.org/officeDocument/2006/relationships/slideLayout" Target="../slideLayouts/slideLayout19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43437"/>
        </a:solidFill>
      </p:bgPr>
    </p:bg>
    <p:spTree>
      <p:nvGrpSpPr>
        <p:cNvPr id="1" name=""/>
        <p:cNvGrpSpPr/>
        <p:nvPr/>
      </p:nvGrpSpPr>
      <p:grpSpPr>
        <a:xfrm>
          <a:off x="0" y="0"/>
          <a:ext cx="0" cy="0"/>
          <a:chOff x="0" y="0"/>
          <a:chExt cx="0" cy="0"/>
        </a:xfrm>
      </p:grpSpPr>
      <p:sp>
        <p:nvSpPr>
          <p:cNvPr id="0" name="CustomShape 1" hidden="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1" name="CustomShape 2"/>
          <p:cNvSpPr/>
          <p:nvPr/>
        </p:nvSpPr>
        <p:spPr>
          <a:xfrm>
            <a:off x="0" y="0"/>
            <a:ext cx="453960" cy="6854760"/>
          </a:xfrm>
          <a:prstGeom prst="rect">
            <a:avLst/>
          </a:prstGeom>
          <a:solidFill>
            <a:srgbClr val="6f6f74"/>
          </a:solidFill>
          <a:ln w="25560">
            <a:noFill/>
          </a:ln>
        </p:spPr>
        <p:style>
          <a:lnRef idx="0"/>
          <a:fillRef idx="0"/>
          <a:effectRef idx="0"/>
          <a:fontRef idx="minor"/>
        </p:style>
      </p:sp>
      <p:sp>
        <p:nvSpPr>
          <p:cNvPr id="2"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3"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ffffff"/>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ffffff"/>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ffffff"/>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ffffff"/>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ffffff"/>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ffffff"/>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5"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356"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357"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4"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395"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396"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3"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434" name="PlaceHolder 2"/>
          <p:cNvSpPr>
            <a:spLocks noGrp="1"/>
          </p:cNvSpPr>
          <p:nvPr>
            <p:ph type="title"/>
          </p:nvPr>
        </p:nvSpPr>
        <p:spPr>
          <a:xfrm>
            <a:off x="609480" y="273600"/>
            <a:ext cx="10971720" cy="114408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35" name="PlaceHolder 3"/>
          <p:cNvSpPr>
            <a:spLocks noGrp="1"/>
          </p:cNvSpPr>
          <p:nvPr>
            <p:ph type="body"/>
          </p:nvPr>
        </p:nvSpPr>
        <p:spPr>
          <a:xfrm>
            <a:off x="609480" y="1604520"/>
            <a:ext cx="5353920" cy="39765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
        <p:nvSpPr>
          <p:cNvPr id="436" name="PlaceHolder 4"/>
          <p:cNvSpPr>
            <a:spLocks noGrp="1"/>
          </p:cNvSpPr>
          <p:nvPr>
            <p:ph type="body"/>
          </p:nvPr>
        </p:nvSpPr>
        <p:spPr>
          <a:xfrm>
            <a:off x="6231960" y="1604520"/>
            <a:ext cx="5353920" cy="39765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3"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474"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75"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12"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513"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514"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51"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552" name="PlaceHolder 2"/>
          <p:cNvSpPr>
            <a:spLocks noGrp="1"/>
          </p:cNvSpPr>
          <p:nvPr>
            <p:ph type="title"/>
          </p:nvPr>
        </p:nvSpPr>
        <p:spPr>
          <a:xfrm>
            <a:off x="609480" y="273600"/>
            <a:ext cx="10971720" cy="114408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553" name="PlaceHolder 3"/>
          <p:cNvSpPr>
            <a:spLocks noGrp="1"/>
          </p:cNvSpPr>
          <p:nvPr>
            <p:ph type="body"/>
          </p:nvPr>
        </p:nvSpPr>
        <p:spPr>
          <a:xfrm>
            <a:off x="609480" y="1604520"/>
            <a:ext cx="10971720" cy="39765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90"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591"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592"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41"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2"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9"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80"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81"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8"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119"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20"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7"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158"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59"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6"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197" name="PlaceHolder 2"/>
          <p:cNvSpPr>
            <a:spLocks noGrp="1"/>
          </p:cNvSpPr>
          <p:nvPr>
            <p:ph type="title"/>
          </p:nvPr>
        </p:nvSpPr>
        <p:spPr>
          <a:xfrm>
            <a:off x="609480" y="273600"/>
            <a:ext cx="10971720" cy="114408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98" name="PlaceHolder 3"/>
          <p:cNvSpPr>
            <a:spLocks noGrp="1"/>
          </p:cNvSpPr>
          <p:nvPr>
            <p:ph type="body"/>
          </p:nvPr>
        </p:nvSpPr>
        <p:spPr>
          <a:xfrm>
            <a:off x="609480" y="1604520"/>
            <a:ext cx="5353920" cy="39765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
        <p:nvSpPr>
          <p:cNvPr id="199" name="PlaceHolder 4"/>
          <p:cNvSpPr>
            <a:spLocks noGrp="1"/>
          </p:cNvSpPr>
          <p:nvPr>
            <p:ph type="body"/>
          </p:nvPr>
        </p:nvSpPr>
        <p:spPr>
          <a:xfrm>
            <a:off x="6231960" y="1604520"/>
            <a:ext cx="5353920" cy="39765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6"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237" name="CustomShape 2"/>
          <p:cNvSpPr/>
          <p:nvPr/>
        </p:nvSpPr>
        <p:spPr>
          <a:xfrm>
            <a:off x="0" y="0"/>
            <a:ext cx="453960" cy="6854760"/>
          </a:xfrm>
          <a:prstGeom prst="rect">
            <a:avLst/>
          </a:prstGeom>
          <a:solidFill>
            <a:srgbClr val="6f6f74"/>
          </a:solidFill>
          <a:ln w="25560">
            <a:noFill/>
          </a:ln>
        </p:spPr>
        <p:style>
          <a:lnRef idx="0"/>
          <a:fillRef idx="0"/>
          <a:effectRef idx="0"/>
          <a:fontRef idx="minor"/>
        </p:style>
      </p:sp>
      <p:sp>
        <p:nvSpPr>
          <p:cNvPr id="238"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239"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6"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277"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278"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5" name="CustomShape 1"/>
          <p:cNvSpPr/>
          <p:nvPr/>
        </p:nvSpPr>
        <p:spPr>
          <a:xfrm>
            <a:off x="11292840" y="0"/>
            <a:ext cx="911160" cy="6854760"/>
          </a:xfrm>
          <a:prstGeom prst="rect">
            <a:avLst/>
          </a:prstGeom>
          <a:solidFill>
            <a:srgbClr val="343437"/>
          </a:solidFill>
          <a:ln w="25560">
            <a:noFill/>
          </a:ln>
        </p:spPr>
        <p:style>
          <a:lnRef idx="0"/>
          <a:fillRef idx="0"/>
          <a:effectRef idx="0"/>
          <a:fontRef idx="minor"/>
        </p:style>
      </p:sp>
      <p:sp>
        <p:nvSpPr>
          <p:cNvPr id="316" name="PlaceHolder 2"/>
          <p:cNvSpPr>
            <a:spLocks noGrp="1"/>
          </p:cNvSpPr>
          <p:nvPr>
            <p:ph type="title"/>
          </p:nvPr>
        </p:nvSpPr>
        <p:spPr>
          <a:xfrm>
            <a:off x="609480" y="273600"/>
            <a:ext cx="10971720" cy="114408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317" name="PlaceHolder 3"/>
          <p:cNvSpPr>
            <a:spLocks noGrp="1"/>
          </p:cNvSpPr>
          <p:nvPr>
            <p:ph type="body"/>
          </p:nvPr>
        </p:nvSpPr>
        <p:spPr>
          <a:xfrm>
            <a:off x="609480" y="1604520"/>
            <a:ext cx="5353920" cy="39765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
        <p:nvSpPr>
          <p:cNvPr id="318" name="PlaceHolder 4"/>
          <p:cNvSpPr>
            <a:spLocks noGrp="1"/>
          </p:cNvSpPr>
          <p:nvPr>
            <p:ph type="body"/>
          </p:nvPr>
        </p:nvSpPr>
        <p:spPr>
          <a:xfrm>
            <a:off x="6231960" y="1604520"/>
            <a:ext cx="5353920" cy="39765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3.xml.rels><?xml version="1.0" encoding="UTF-8"?>
<Relationships xmlns="http://schemas.openxmlformats.org/package/2006/relationships"><Relationship Id="rId1" Type="http://schemas.openxmlformats.org/officeDocument/2006/relationships/hyperlink" Target="https://www.youtube.com/watch?v=msQb9b064hg" TargetMode="External"/><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64.xml"/>
</Relationships>
</file>

<file path=ppt/slides/_rels/slide1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64.xml"/>
</Relationships>
</file>

<file path=ppt/slides/_rels/slide1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hyperlink" Target="https://www.internetgeography.net/" TargetMode="External"/><Relationship Id="rId3" Type="http://schemas.openxmlformats.org/officeDocument/2006/relationships/slideLayout" Target="../slideLayouts/slideLayout7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7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9.gif"/><Relationship Id="rId2" Type="http://schemas.openxmlformats.org/officeDocument/2006/relationships/slideLayout" Target="../slideLayouts/slideLayout85.xml"/>
</Relationships>
</file>

<file path=ppt/slides/_rels/slide2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85.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0.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00.xml"/>
</Relationships>
</file>

<file path=ppt/slides/_rels/slide2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09.xml"/>
</Relationships>
</file>

<file path=ppt/slides/_rels/slide25.xml.rels><?xml version="1.0" encoding="UTF-8"?>
<Relationships xmlns="http://schemas.openxmlformats.org/package/2006/relationships"><Relationship Id="rId1" Type="http://schemas.openxmlformats.org/officeDocument/2006/relationships/hyperlink" Target="https://www.youtube.com/watch?v=3PWWtqfwacQ&amp;feature=emb_logo" TargetMode="External"/><Relationship Id="rId2" Type="http://schemas.openxmlformats.org/officeDocument/2006/relationships/image" Target="../media/image23.png"/><Relationship Id="rId3" Type="http://schemas.openxmlformats.org/officeDocument/2006/relationships/slideLayout" Target="../slideLayouts/slideLayout121.xml"/>
</Relationships>
</file>

<file path=ppt/slides/_rels/slide2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6.xml"/>
</Relationships>
</file>

<file path=ppt/slides/_rels/slide27.xml.rels><?xml version="1.0" encoding="UTF-8"?>
<Relationships xmlns="http://schemas.openxmlformats.org/package/2006/relationships"><Relationship Id="rId1" Type="http://schemas.openxmlformats.org/officeDocument/2006/relationships/hyperlink" Target="https://www.independent.co.uk/travel/uk/southampton-regeneration-how-place-stay-studio-144-john-hansard-gallery-a8233721.html" TargetMode="External"/><Relationship Id="rId2" Type="http://schemas.openxmlformats.org/officeDocument/2006/relationships/hyperlink" Target="https://www.theguardian.com/cities/2017/dec/19/southampton-spotlight-titanic-maritime-powerhouse-royal-pier" TargetMode="External"/><Relationship Id="rId3" Type="http://schemas.openxmlformats.org/officeDocument/2006/relationships/hyperlink" Target="https://www.bbc.co.uk/news/uk-england-hampshire-40607439" TargetMode="External"/><Relationship Id="rId4" Type="http://schemas.openxmlformats.org/officeDocument/2006/relationships/hyperlink" Target="http://priestlandsgeog.blogspot.com/2010/04/southampton-site-settlement-factors-and.html" TargetMode="External"/><Relationship Id="rId5" Type="http://schemas.openxmlformats.org/officeDocument/2006/relationships/slideLayout" Target="../slideLayouts/slideLayout136.xml"/>
</Relationships>
</file>

<file path=ppt/slides/_rels/slide28.xml.rels><?xml version="1.0" encoding="UTF-8"?>
<Relationships xmlns="http://schemas.openxmlformats.org/package/2006/relationships"><Relationship Id="rId1" Type="http://schemas.openxmlformats.org/officeDocument/2006/relationships/hyperlink" Target="https://www.google.com.kh/maps/@50.9186702,-1.3982446,13z" TargetMode="External"/><Relationship Id="rId2" Type="http://schemas.openxmlformats.org/officeDocument/2006/relationships/hyperlink" Target="https://www.google.com.kh/maps/place/Sholing,+Southampton/@50.9003581,-1.354623,15z/data=!4m5!3m4!1s0x48747174cd9db889:0x260eae2ecb82e041!8m2!3d50.8977382!4d-1.3470161" TargetMode="External"/><Relationship Id="rId3" Type="http://schemas.openxmlformats.org/officeDocument/2006/relationships/slideLayout" Target="../slideLayouts/slideLayout136.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5.xml"/>
</Relationships>
</file>

<file path=ppt/slides/_rels/slide31.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57.xml"/>
</Relationships>
</file>

<file path=ppt/slides/_rels/slide3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69.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81.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81.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43437"/>
        </a:solidFill>
      </p:bgPr>
    </p:bg>
    <p:spTree>
      <p:nvGrpSpPr>
        <p:cNvPr id="1" name=""/>
        <p:cNvGrpSpPr/>
        <p:nvPr/>
      </p:nvGrpSpPr>
      <p:grpSpPr>
        <a:xfrm>
          <a:off x="0" y="0"/>
          <a:ext cx="0" cy="0"/>
          <a:chOff x="0" y="0"/>
          <a:chExt cx="0" cy="0"/>
        </a:xfrm>
      </p:grpSpPr>
      <p:sp>
        <p:nvSpPr>
          <p:cNvPr id="629" name="CustomShape 1"/>
          <p:cNvSpPr/>
          <p:nvPr/>
        </p:nvSpPr>
        <p:spPr>
          <a:xfrm>
            <a:off x="0" y="0"/>
            <a:ext cx="11289600" cy="6854760"/>
          </a:xfrm>
          <a:prstGeom prst="rect">
            <a:avLst/>
          </a:prstGeom>
          <a:solidFill>
            <a:srgbClr val="ffffff"/>
          </a:solidFill>
          <a:ln w="25560">
            <a:noFill/>
          </a:ln>
        </p:spPr>
        <p:style>
          <a:lnRef idx="0"/>
          <a:fillRef idx="0"/>
          <a:effectRef idx="0"/>
          <a:fontRef idx="minor"/>
        </p:style>
      </p:sp>
      <p:sp>
        <p:nvSpPr>
          <p:cNvPr id="630" name="CustomShape 2"/>
          <p:cNvSpPr/>
          <p:nvPr/>
        </p:nvSpPr>
        <p:spPr>
          <a:xfrm>
            <a:off x="0" y="-2880"/>
            <a:ext cx="11289600" cy="5104800"/>
          </a:xfrm>
          <a:prstGeom prst="rect">
            <a:avLst/>
          </a:prstGeom>
          <a:solidFill>
            <a:srgbClr val="618197"/>
          </a:solidFill>
          <a:ln w="25560">
            <a:noFill/>
          </a:ln>
        </p:spPr>
        <p:style>
          <a:lnRef idx="0"/>
          <a:fillRef idx="0"/>
          <a:effectRef idx="0"/>
          <a:fontRef idx="minor"/>
        </p:style>
      </p:sp>
      <p:sp>
        <p:nvSpPr>
          <p:cNvPr id="631" name="CustomShape 3"/>
          <p:cNvSpPr/>
          <p:nvPr/>
        </p:nvSpPr>
        <p:spPr>
          <a:xfrm>
            <a:off x="0" y="5105520"/>
            <a:ext cx="11289600" cy="1749240"/>
          </a:xfrm>
          <a:prstGeom prst="rect">
            <a:avLst/>
          </a:prstGeom>
          <a:solidFill>
            <a:srgbClr val="d6d3cc"/>
          </a:solidFill>
          <a:ln w="25560">
            <a:noFill/>
          </a:ln>
        </p:spPr>
        <p:style>
          <a:lnRef idx="0"/>
          <a:fillRef idx="0"/>
          <a:effectRef idx="0"/>
          <a:fontRef idx="minor"/>
        </p:style>
      </p:sp>
      <p:sp>
        <p:nvSpPr>
          <p:cNvPr id="632" name="CustomShape 4"/>
          <p:cNvSpPr/>
          <p:nvPr/>
        </p:nvSpPr>
        <p:spPr>
          <a:xfrm>
            <a:off x="1261800" y="368280"/>
            <a:ext cx="8259840" cy="4467240"/>
          </a:xfrm>
          <a:prstGeom prst="rect">
            <a:avLst/>
          </a:prstGeom>
          <a:noFill/>
          <a:ln>
            <a:noFill/>
          </a:ln>
        </p:spPr>
        <p:style>
          <a:lnRef idx="0"/>
          <a:fillRef idx="0"/>
          <a:effectRef idx="0"/>
          <a:fontRef idx="minor"/>
        </p:style>
        <p:txBody>
          <a:bodyPr lIns="90000" rIns="90000" tIns="45000" bIns="45000" anchor="ctr">
            <a:normAutofit/>
          </a:bodyPr>
          <a:p>
            <a:pPr>
              <a:lnSpc>
                <a:spcPct val="85000"/>
              </a:lnSpc>
            </a:pPr>
            <a:r>
              <a:rPr b="0" lang="en-GB" sz="9600" spc="-52" strike="noStrike">
                <a:solidFill>
                  <a:srgbClr val="ffffff"/>
                </a:solidFill>
                <a:latin typeface="Corbel Light"/>
                <a:ea typeface="DejaVu Sans"/>
              </a:rPr>
              <a:t>Settlements</a:t>
            </a:r>
            <a:endParaRPr b="0" lang="en-GB" sz="9600" spc="-1" strike="noStrike">
              <a:latin typeface="Arial"/>
            </a:endParaRPr>
          </a:p>
        </p:txBody>
      </p:sp>
      <p:sp>
        <p:nvSpPr>
          <p:cNvPr id="633" name="CustomShape 5"/>
          <p:cNvSpPr/>
          <p:nvPr/>
        </p:nvSpPr>
        <p:spPr>
          <a:xfrm>
            <a:off x="1261800" y="5533200"/>
            <a:ext cx="9415080" cy="893520"/>
          </a:xfrm>
          <a:prstGeom prst="rect">
            <a:avLst/>
          </a:prstGeom>
          <a:noFill/>
          <a:ln>
            <a:noFill/>
          </a:ln>
        </p:spPr>
        <p:style>
          <a:lnRef idx="0"/>
          <a:fillRef idx="0"/>
          <a:effectRef idx="0"/>
          <a:fontRef idx="minor"/>
        </p:style>
        <p:txBody>
          <a:bodyPr lIns="90000" rIns="90000" tIns="45000" bIns="45000" anchor="ctr">
            <a:normAutofit/>
          </a:bodyPr>
          <a:p>
            <a:pPr>
              <a:lnSpc>
                <a:spcPct val="95000"/>
              </a:lnSpc>
              <a:spcBef>
                <a:spcPts val="1400"/>
              </a:spcBef>
              <a:spcAft>
                <a:spcPts val="201"/>
              </a:spcAft>
            </a:pPr>
            <a:r>
              <a:rPr b="0" lang="en-GB" sz="3600" spc="-1" strike="noStrike">
                <a:solidFill>
                  <a:srgbClr val="1b1b1b"/>
                </a:solidFill>
                <a:latin typeface="Corbel Light"/>
                <a:ea typeface="DejaVu Sans"/>
              </a:rPr>
              <a:t>Pattern, Function, Hierarchy and Service provision</a:t>
            </a:r>
            <a:endParaRPr b="0" lang="en-GB" sz="3600" spc="-1" strike="noStrike">
              <a:latin typeface="Arial"/>
            </a:endParaRPr>
          </a:p>
        </p:txBody>
      </p:sp>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6" name="CustomShape 1"/>
          <p:cNvSpPr/>
          <p:nvPr/>
        </p:nvSpPr>
        <p:spPr>
          <a:xfrm>
            <a:off x="1828800" y="1066680"/>
            <a:ext cx="8607240" cy="709560"/>
          </a:xfrm>
          <a:prstGeom prst="rect">
            <a:avLst/>
          </a:prstGeom>
          <a:noFill/>
          <a:ln>
            <a:noFill/>
          </a:ln>
        </p:spPr>
        <p:style>
          <a:lnRef idx="0"/>
          <a:fillRef idx="0"/>
          <a:effectRef idx="0"/>
          <a:fontRef idx="minor"/>
        </p:style>
      </p:sp>
      <p:pic>
        <p:nvPicPr>
          <p:cNvPr id="747" name="Picture 4_0" descr=""/>
          <p:cNvPicPr/>
          <p:nvPr/>
        </p:nvPicPr>
        <p:blipFill>
          <a:blip r:embed="rId1"/>
          <a:stretch/>
        </p:blipFill>
        <p:spPr>
          <a:xfrm>
            <a:off x="390960" y="360000"/>
            <a:ext cx="3381120" cy="2806560"/>
          </a:xfrm>
          <a:prstGeom prst="rect">
            <a:avLst/>
          </a:prstGeom>
          <a:ln>
            <a:noFill/>
          </a:ln>
        </p:spPr>
      </p:pic>
      <p:sp>
        <p:nvSpPr>
          <p:cNvPr id="748" name="CustomShape 2"/>
          <p:cNvSpPr/>
          <p:nvPr/>
        </p:nvSpPr>
        <p:spPr>
          <a:xfrm rot="5379000">
            <a:off x="8136000" y="3057840"/>
            <a:ext cx="6856920" cy="745200"/>
          </a:xfrm>
          <a:prstGeom prst="rect">
            <a:avLst/>
          </a:prstGeom>
          <a:noFill/>
          <a:ln>
            <a:noFill/>
          </a:ln>
        </p:spPr>
        <p:style>
          <a:lnRef idx="0"/>
          <a:fillRef idx="0"/>
          <a:effectRef idx="0"/>
          <a:fontRef idx="minor"/>
        </p:style>
        <p:txBody>
          <a:bodyPr lIns="90000" rIns="90000" tIns="45000" bIns="45000">
            <a:noAutofit/>
          </a:bodyPr>
          <a:p>
            <a:pPr algn="ctr">
              <a:lnSpc>
                <a:spcPct val="100000"/>
              </a:lnSpc>
              <a:spcBef>
                <a:spcPts val="1400"/>
              </a:spcBef>
            </a:pPr>
            <a:r>
              <a:rPr b="1" lang="en-GB" sz="4000" spc="-1" strike="noStrike">
                <a:solidFill>
                  <a:srgbClr val="e2e2e2"/>
                </a:solidFill>
                <a:latin typeface="Corbel Light"/>
                <a:ea typeface="DejaVu Sans"/>
              </a:rPr>
              <a:t>Nucleated, Linear or Dispersed?</a:t>
            </a:r>
            <a:endParaRPr b="0" lang="en-GB" sz="4000" spc="-1" strike="noStrike">
              <a:latin typeface="Arial"/>
            </a:endParaRPr>
          </a:p>
        </p:txBody>
      </p:sp>
      <p:pic>
        <p:nvPicPr>
          <p:cNvPr id="749" name="Picture 5_2" descr=""/>
          <p:cNvPicPr/>
          <p:nvPr/>
        </p:nvPicPr>
        <p:blipFill>
          <a:blip r:embed="rId2"/>
          <a:stretch/>
        </p:blipFill>
        <p:spPr>
          <a:xfrm>
            <a:off x="3960000" y="209160"/>
            <a:ext cx="2491200" cy="3173400"/>
          </a:xfrm>
          <a:prstGeom prst="rect">
            <a:avLst/>
          </a:prstGeom>
          <a:ln>
            <a:noFill/>
          </a:ln>
        </p:spPr>
      </p:pic>
      <p:pic>
        <p:nvPicPr>
          <p:cNvPr id="750" name="Picture 5_3" descr=""/>
          <p:cNvPicPr/>
          <p:nvPr/>
        </p:nvPicPr>
        <p:blipFill>
          <a:blip r:embed="rId3"/>
          <a:stretch/>
        </p:blipFill>
        <p:spPr>
          <a:xfrm>
            <a:off x="6667560" y="281160"/>
            <a:ext cx="4397400" cy="2885400"/>
          </a:xfrm>
          <a:prstGeom prst="rect">
            <a:avLst/>
          </a:prstGeom>
          <a:ln>
            <a:noFill/>
          </a:ln>
        </p:spPr>
      </p:pic>
      <p:sp>
        <p:nvSpPr>
          <p:cNvPr id="751" name="CustomShape 3"/>
          <p:cNvSpPr/>
          <p:nvPr/>
        </p:nvSpPr>
        <p:spPr>
          <a:xfrm>
            <a:off x="288000" y="3312000"/>
            <a:ext cx="10726560" cy="28332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1b1b1b"/>
                </a:solidFill>
                <a:latin typeface="Corbel Light"/>
                <a:ea typeface="DejaVu Sans"/>
              </a:rPr>
              <a:t>Wheathampstead:</a:t>
            </a:r>
            <a:r>
              <a:rPr b="0" lang="en-GB" sz="2400" spc="-1" strike="noStrike">
                <a:solidFill>
                  <a:srgbClr val="1b1b1b"/>
                </a:solidFill>
                <a:latin typeface="Corbel Light"/>
                <a:ea typeface="DejaVu Sans"/>
              </a:rPr>
              <a:t> </a:t>
            </a:r>
            <a:r>
              <a:rPr b="1" lang="en-GB" sz="2400" spc="-1" strike="noStrike">
                <a:solidFill>
                  <a:srgbClr val="1b1b1b"/>
                </a:solidFill>
                <a:latin typeface="Corbel Light"/>
                <a:ea typeface="DejaVu Sans"/>
              </a:rPr>
              <a:t>Nucleated.  </a:t>
            </a:r>
            <a:r>
              <a:rPr b="0" lang="en-GB" sz="2400" spc="-1" strike="noStrike">
                <a:solidFill>
                  <a:srgbClr val="1b1b1b"/>
                </a:solidFill>
                <a:latin typeface="Corbel Light"/>
                <a:ea typeface="DejaVu Sans"/>
              </a:rPr>
              <a:t>There is evidence on the map of a cross roads which could be an important junction for transportation and communication, there is also a church which may have been a central part of the original settlement. </a:t>
            </a:r>
            <a:endParaRPr b="0" lang="en-GB" sz="2400" spc="-1" strike="noStrike">
              <a:latin typeface="Arial"/>
            </a:endParaRPr>
          </a:p>
          <a:p>
            <a:pPr>
              <a:lnSpc>
                <a:spcPct val="100000"/>
              </a:lnSpc>
            </a:pPr>
            <a:endParaRPr b="0" lang="en-GB" sz="2400" spc="-1" strike="noStrike">
              <a:latin typeface="Arial"/>
            </a:endParaRPr>
          </a:p>
          <a:p>
            <a:pPr>
              <a:lnSpc>
                <a:spcPct val="100000"/>
              </a:lnSpc>
            </a:pPr>
            <a:r>
              <a:rPr b="1" lang="en-GB" sz="2400" spc="-1" strike="noStrike">
                <a:solidFill>
                  <a:srgbClr val="1b1b1b"/>
                </a:solidFill>
                <a:latin typeface="Corbel Light"/>
                <a:ea typeface="DejaVu Sans"/>
              </a:rPr>
              <a:t>Kings Walden:  Dispersed.  </a:t>
            </a:r>
            <a:r>
              <a:rPr b="0" lang="en-GB" sz="2400" spc="-1" strike="noStrike">
                <a:solidFill>
                  <a:srgbClr val="1b1b1b"/>
                </a:solidFill>
                <a:latin typeface="Corbel Light"/>
                <a:ea typeface="DejaVu Sans"/>
              </a:rPr>
              <a:t> There is evidence on the map that the area is made up of farms (parsonage farm). </a:t>
            </a:r>
            <a:endParaRPr b="0" lang="en-GB" sz="2400" spc="-1" strike="noStrike">
              <a:latin typeface="Arial"/>
            </a:endParaRPr>
          </a:p>
          <a:p>
            <a:pPr>
              <a:lnSpc>
                <a:spcPct val="100000"/>
              </a:lnSpc>
            </a:pPr>
            <a:endParaRPr b="0" lang="en-GB" sz="2400" spc="-1" strike="noStrike">
              <a:latin typeface="Arial"/>
            </a:endParaRPr>
          </a:p>
          <a:p>
            <a:pPr>
              <a:lnSpc>
                <a:spcPct val="100000"/>
              </a:lnSpc>
            </a:pPr>
            <a:r>
              <a:rPr b="1" lang="en-GB" sz="2400" spc="-1" strike="noStrike">
                <a:solidFill>
                  <a:srgbClr val="1b1b1b"/>
                </a:solidFill>
                <a:latin typeface="Corbel Light"/>
                <a:ea typeface="DejaVu Sans"/>
              </a:rPr>
              <a:t>Meppershall:</a:t>
            </a:r>
            <a:r>
              <a:rPr b="0" lang="en-GB" sz="2400" spc="-1" strike="noStrike">
                <a:solidFill>
                  <a:srgbClr val="1b1b1b"/>
                </a:solidFill>
                <a:latin typeface="Corbel Light"/>
                <a:ea typeface="DejaVu Sans"/>
              </a:rPr>
              <a:t> </a:t>
            </a:r>
            <a:r>
              <a:rPr b="1" lang="en-GB" sz="2400" spc="-1" strike="noStrike">
                <a:solidFill>
                  <a:srgbClr val="1b1b1b"/>
                </a:solidFill>
                <a:latin typeface="Corbel Light"/>
                <a:ea typeface="DejaVu Sans"/>
              </a:rPr>
              <a:t>Linear.  </a:t>
            </a:r>
            <a:r>
              <a:rPr b="0" lang="en-GB" sz="2400" spc="-1" strike="noStrike">
                <a:solidFill>
                  <a:srgbClr val="1b1b1b"/>
                </a:solidFill>
                <a:latin typeface="Corbel Light"/>
                <a:ea typeface="DejaVu Sans"/>
              </a:rPr>
              <a:t>There is evidence from the image that the settlement follows the line of a main road which may be a major transport route.</a:t>
            </a:r>
            <a:endParaRPr b="0" lang="en-GB" sz="2400" spc="-1" strike="noStrike">
              <a:latin typeface="Arial"/>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2" name="CustomShape 1"/>
          <p:cNvSpPr/>
          <p:nvPr/>
        </p:nvSpPr>
        <p:spPr>
          <a:xfrm rot="5374200">
            <a:off x="8474760" y="3025440"/>
            <a:ext cx="6581880" cy="608040"/>
          </a:xfrm>
          <a:prstGeom prst="rect">
            <a:avLst/>
          </a:prstGeom>
          <a:noFill/>
          <a:ln w="38160">
            <a:solidFill>
              <a:srgbClr val="d2c0c7"/>
            </a:solidFill>
            <a:round/>
          </a:ln>
        </p:spPr>
        <p:style>
          <a:lnRef idx="0"/>
          <a:fillRef idx="0"/>
          <a:effectRef idx="0"/>
          <a:fontRef idx="minor"/>
        </p:style>
        <p:txBody>
          <a:bodyPr lIns="90000" rIns="90000" tIns="45000" bIns="45000" anchor="b">
            <a:normAutofit fontScale="47000"/>
          </a:bodyPr>
          <a:p>
            <a:pPr algn="ctr">
              <a:lnSpc>
                <a:spcPct val="90000"/>
              </a:lnSpc>
            </a:pPr>
            <a:r>
              <a:rPr b="0" lang="en-GB" sz="4400" spc="-52" strike="noStrike">
                <a:solidFill>
                  <a:srgbClr val="ffffff"/>
                </a:solidFill>
                <a:latin typeface="Corbel Light"/>
                <a:ea typeface="DejaVu Sans"/>
              </a:rPr>
              <a:t>Advantages and disadvantages</a:t>
            </a:r>
            <a:endParaRPr b="0" lang="en-GB" sz="4400" spc="-1" strike="noStrike">
              <a:latin typeface="Arial"/>
            </a:endParaRPr>
          </a:p>
        </p:txBody>
      </p:sp>
      <p:sp>
        <p:nvSpPr>
          <p:cNvPr id="753" name="CustomShape 2"/>
          <p:cNvSpPr/>
          <p:nvPr/>
        </p:nvSpPr>
        <p:spPr>
          <a:xfrm>
            <a:off x="432000" y="360000"/>
            <a:ext cx="4477320" cy="502560"/>
          </a:xfrm>
          <a:prstGeom prst="rect">
            <a:avLst/>
          </a:prstGeom>
          <a:solidFill>
            <a:srgbClr val="edf1e7"/>
          </a:solidFill>
          <a:ln>
            <a:noFill/>
          </a:ln>
        </p:spPr>
        <p:style>
          <a:lnRef idx="0"/>
          <a:fillRef idx="0"/>
          <a:effectRef idx="0"/>
          <a:fontRef idx="minor"/>
        </p:style>
        <p:txBody>
          <a:bodyPr lIns="90000" rIns="90000" tIns="45000" bIns="45000" anchor="b">
            <a:noAutofit/>
          </a:bodyPr>
          <a:p>
            <a:pPr>
              <a:lnSpc>
                <a:spcPct val="95000"/>
              </a:lnSpc>
              <a:spcAft>
                <a:spcPts val="201"/>
              </a:spcAft>
            </a:pPr>
            <a:r>
              <a:rPr b="0" lang="en-GB" sz="3200" spc="-1" strike="noStrike">
                <a:solidFill>
                  <a:srgbClr val="46464a"/>
                </a:solidFill>
                <a:latin typeface="Corbel Light"/>
                <a:ea typeface="DejaVu Sans"/>
              </a:rPr>
              <a:t>Advantages</a:t>
            </a:r>
            <a:endParaRPr b="0" lang="en-GB" sz="3200" spc="-1" strike="noStrike">
              <a:latin typeface="Arial"/>
            </a:endParaRPr>
          </a:p>
        </p:txBody>
      </p:sp>
      <p:sp>
        <p:nvSpPr>
          <p:cNvPr id="754" name="CustomShape 3"/>
          <p:cNvSpPr/>
          <p:nvPr/>
        </p:nvSpPr>
        <p:spPr>
          <a:xfrm>
            <a:off x="417240" y="936000"/>
            <a:ext cx="4477320" cy="3958560"/>
          </a:xfrm>
          <a:prstGeom prst="rect">
            <a:avLst/>
          </a:prstGeom>
          <a:noFill/>
          <a:ln>
            <a:noFill/>
          </a:ln>
        </p:spPr>
        <p:style>
          <a:lnRef idx="0"/>
          <a:fillRef idx="0"/>
          <a:effectRef idx="0"/>
          <a:fontRef idx="minor"/>
        </p:style>
        <p:txBody>
          <a:bodyPr lIns="90000" rIns="90000" tIns="45000" bIns="45000">
            <a:noAutofit/>
          </a:bodyPr>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Good communication and transport links</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Good close relations with neighbours, often close working relations.</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Good service provision</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Space to grow crops</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Quiet and peaceful</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Sheltered in valley from elements</a:t>
            </a:r>
            <a:endParaRPr b="0" lang="en-GB" sz="2200" spc="-1" strike="noStrike">
              <a:latin typeface="Arial"/>
            </a:endParaRPr>
          </a:p>
        </p:txBody>
      </p:sp>
      <p:sp>
        <p:nvSpPr>
          <p:cNvPr id="755" name="CustomShape 4"/>
          <p:cNvSpPr/>
          <p:nvPr/>
        </p:nvSpPr>
        <p:spPr>
          <a:xfrm>
            <a:off x="6321240" y="360000"/>
            <a:ext cx="4477320" cy="502560"/>
          </a:xfrm>
          <a:prstGeom prst="rect">
            <a:avLst/>
          </a:prstGeom>
          <a:solidFill>
            <a:srgbClr val="d3dde3"/>
          </a:solidFill>
          <a:ln>
            <a:noFill/>
          </a:ln>
        </p:spPr>
        <p:style>
          <a:lnRef idx="0"/>
          <a:fillRef idx="0"/>
          <a:effectRef idx="0"/>
          <a:fontRef idx="minor"/>
        </p:style>
        <p:txBody>
          <a:bodyPr lIns="90000" rIns="90000" tIns="45000" bIns="45000" anchor="b">
            <a:noAutofit/>
          </a:bodyPr>
          <a:p>
            <a:pPr>
              <a:lnSpc>
                <a:spcPct val="95000"/>
              </a:lnSpc>
              <a:spcAft>
                <a:spcPts val="201"/>
              </a:spcAft>
            </a:pPr>
            <a:r>
              <a:rPr b="0" lang="en-GB" sz="3200" spc="-1" strike="noStrike">
                <a:solidFill>
                  <a:srgbClr val="46464a"/>
                </a:solidFill>
                <a:latin typeface="Corbel Light"/>
                <a:ea typeface="DejaVu Sans"/>
              </a:rPr>
              <a:t>Disadvantages</a:t>
            </a:r>
            <a:endParaRPr b="0" lang="en-GB" sz="3200" spc="-1" strike="noStrike">
              <a:latin typeface="Arial"/>
            </a:endParaRPr>
          </a:p>
        </p:txBody>
      </p:sp>
      <p:sp>
        <p:nvSpPr>
          <p:cNvPr id="756" name="CustomShape 5"/>
          <p:cNvSpPr/>
          <p:nvPr/>
        </p:nvSpPr>
        <p:spPr>
          <a:xfrm>
            <a:off x="6336000" y="936000"/>
            <a:ext cx="4477320" cy="3670560"/>
          </a:xfrm>
          <a:prstGeom prst="rect">
            <a:avLst/>
          </a:prstGeom>
          <a:noFill/>
          <a:ln>
            <a:noFill/>
          </a:ln>
        </p:spPr>
        <p:style>
          <a:lnRef idx="0"/>
          <a:fillRef idx="0"/>
          <a:effectRef idx="0"/>
          <a:fontRef idx="minor"/>
        </p:style>
        <p:txBody>
          <a:bodyPr lIns="90000" rIns="90000" tIns="45000" bIns="45000">
            <a:noAutofit/>
          </a:bodyPr>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Far from services and transport links</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Noisy and busy</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Limited services</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Crime and competition for space leads to high price for land</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Isolated, especially in bad weather.</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Limited space to build due to steep sided valleys</a:t>
            </a:r>
            <a:r>
              <a:rPr b="0" lang="en-GB" sz="1800" spc="-1" strike="noStrike">
                <a:solidFill>
                  <a:srgbClr val="000000"/>
                </a:solidFill>
                <a:latin typeface="Corbel Light"/>
                <a:ea typeface="DejaVu Sans"/>
              </a:rPr>
              <a:t>.</a:t>
            </a:r>
            <a:endParaRPr b="0" lang="en-GB" sz="1800" spc="-1" strike="noStrike">
              <a:latin typeface="Arial"/>
            </a:endParaRPr>
          </a:p>
        </p:txBody>
      </p:sp>
      <p:sp>
        <p:nvSpPr>
          <p:cNvPr id="757" name="CustomShape 6"/>
          <p:cNvSpPr/>
          <p:nvPr/>
        </p:nvSpPr>
        <p:spPr>
          <a:xfrm>
            <a:off x="144000" y="5367960"/>
            <a:ext cx="10870920" cy="1110960"/>
          </a:xfrm>
          <a:prstGeom prst="rect">
            <a:avLst/>
          </a:prstGeom>
          <a:noFill/>
          <a:ln w="36000">
            <a:solidFill>
              <a:srgbClr val="c6c5d7"/>
            </a:solidFill>
            <a:round/>
          </a:ln>
        </p:spPr>
        <p:style>
          <a:lnRef idx="0"/>
          <a:fillRef idx="0"/>
          <a:effectRef idx="0"/>
          <a:fontRef idx="minor"/>
        </p:style>
        <p:txBody>
          <a:bodyPr lIns="108000" rIns="108000" tIns="63000" bIns="63000">
            <a:noAutofit/>
          </a:bodyPr>
          <a:p>
            <a:pPr>
              <a:lnSpc>
                <a:spcPct val="100000"/>
              </a:lnSpc>
            </a:pPr>
            <a:r>
              <a:rPr b="0" lang="en-GB" sz="2600" spc="-1" strike="noStrike">
                <a:solidFill>
                  <a:srgbClr val="000000"/>
                </a:solidFill>
                <a:latin typeface="Corbel Light"/>
                <a:ea typeface="DejaVu Sans"/>
              </a:rPr>
              <a:t>Use what you have learnt about settlement patterns to match each advantage and disadvantage to the correct pattern (some may be more than one pattern).</a:t>
            </a:r>
            <a:endParaRPr b="0" lang="en-GB" sz="2600" spc="-1" strike="noStrike">
              <a:latin typeface="Arial"/>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8" name="CustomShape 1"/>
          <p:cNvSpPr/>
          <p:nvPr/>
        </p:nvSpPr>
        <p:spPr>
          <a:xfrm rot="5374200">
            <a:off x="8474760" y="3025440"/>
            <a:ext cx="6581880" cy="608040"/>
          </a:xfrm>
          <a:prstGeom prst="rect">
            <a:avLst/>
          </a:prstGeom>
          <a:noFill/>
          <a:ln w="38160">
            <a:noFill/>
          </a:ln>
        </p:spPr>
        <p:style>
          <a:lnRef idx="0"/>
          <a:fillRef idx="0"/>
          <a:effectRef idx="0"/>
          <a:fontRef idx="minor"/>
        </p:style>
        <p:txBody>
          <a:bodyPr lIns="90000" rIns="90000" tIns="45000" bIns="45000" anchor="b">
            <a:normAutofit fontScale="47000"/>
          </a:bodyPr>
          <a:p>
            <a:pPr algn="ctr">
              <a:lnSpc>
                <a:spcPct val="90000"/>
              </a:lnSpc>
            </a:pPr>
            <a:r>
              <a:rPr b="0" lang="en-GB" sz="4400" spc="-52" strike="noStrike">
                <a:solidFill>
                  <a:srgbClr val="ffffff"/>
                </a:solidFill>
                <a:latin typeface="Corbel Light"/>
                <a:ea typeface="DejaVu Sans"/>
              </a:rPr>
              <a:t>Advantages and disadvantages</a:t>
            </a:r>
            <a:endParaRPr b="0" lang="en-GB" sz="4400" spc="-1" strike="noStrike">
              <a:latin typeface="Arial"/>
            </a:endParaRPr>
          </a:p>
        </p:txBody>
      </p:sp>
      <p:sp>
        <p:nvSpPr>
          <p:cNvPr id="759" name="CustomShape 2"/>
          <p:cNvSpPr/>
          <p:nvPr/>
        </p:nvSpPr>
        <p:spPr>
          <a:xfrm>
            <a:off x="432000" y="360000"/>
            <a:ext cx="4477320" cy="502560"/>
          </a:xfrm>
          <a:prstGeom prst="rect">
            <a:avLst/>
          </a:prstGeom>
          <a:solidFill>
            <a:srgbClr val="edf1e7"/>
          </a:solidFill>
          <a:ln>
            <a:noFill/>
          </a:ln>
        </p:spPr>
        <p:style>
          <a:lnRef idx="0"/>
          <a:fillRef idx="0"/>
          <a:effectRef idx="0"/>
          <a:fontRef idx="minor"/>
        </p:style>
        <p:txBody>
          <a:bodyPr lIns="90000" rIns="90000" tIns="45000" bIns="45000" anchor="b">
            <a:noAutofit/>
          </a:bodyPr>
          <a:p>
            <a:pPr>
              <a:lnSpc>
                <a:spcPct val="95000"/>
              </a:lnSpc>
              <a:spcAft>
                <a:spcPts val="201"/>
              </a:spcAft>
            </a:pPr>
            <a:r>
              <a:rPr b="0" lang="en-GB" sz="3200" spc="-1" strike="noStrike">
                <a:solidFill>
                  <a:srgbClr val="46464a"/>
                </a:solidFill>
                <a:latin typeface="Corbel Light"/>
                <a:ea typeface="DejaVu Sans"/>
              </a:rPr>
              <a:t>Advantages</a:t>
            </a:r>
            <a:endParaRPr b="0" lang="en-GB" sz="3200" spc="-1" strike="noStrike">
              <a:latin typeface="Arial"/>
            </a:endParaRPr>
          </a:p>
        </p:txBody>
      </p:sp>
      <p:sp>
        <p:nvSpPr>
          <p:cNvPr id="760" name="CustomShape 3"/>
          <p:cNvSpPr/>
          <p:nvPr/>
        </p:nvSpPr>
        <p:spPr>
          <a:xfrm>
            <a:off x="417240" y="936000"/>
            <a:ext cx="4477320" cy="3958560"/>
          </a:xfrm>
          <a:prstGeom prst="rect">
            <a:avLst/>
          </a:prstGeom>
          <a:noFill/>
          <a:ln>
            <a:noFill/>
          </a:ln>
        </p:spPr>
        <p:style>
          <a:lnRef idx="0"/>
          <a:fillRef idx="0"/>
          <a:effectRef idx="0"/>
          <a:fontRef idx="minor"/>
        </p:style>
        <p:txBody>
          <a:bodyPr lIns="90000" rIns="90000" tIns="45000" bIns="45000">
            <a:noAutofit/>
          </a:bodyPr>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Good communication and transport links </a:t>
            </a:r>
            <a:r>
              <a:rPr b="1" lang="en-GB" sz="2200" spc="-1" strike="noStrike">
                <a:solidFill>
                  <a:srgbClr val="000000"/>
                </a:solidFill>
                <a:latin typeface="Corbel Light"/>
                <a:ea typeface="DejaVu Sans"/>
              </a:rPr>
              <a:t>Linear and Nucleated</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Close relations with neighbours, often close working relations.</a:t>
            </a:r>
            <a:r>
              <a:rPr b="1" lang="en-GB" sz="2200" spc="-1" strike="noStrike">
                <a:solidFill>
                  <a:srgbClr val="000000"/>
                </a:solidFill>
                <a:latin typeface="Corbel Light"/>
                <a:ea typeface="DejaVu Sans"/>
              </a:rPr>
              <a:t> Linear and Nucleated</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Good service provision </a:t>
            </a:r>
            <a:r>
              <a:rPr b="1" lang="en-GB" sz="2200" spc="-1" strike="noStrike">
                <a:solidFill>
                  <a:srgbClr val="000000"/>
                </a:solidFill>
                <a:latin typeface="Corbel Light"/>
                <a:ea typeface="DejaVu Sans"/>
              </a:rPr>
              <a:t>Nucleated</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Space to grow crops: </a:t>
            </a:r>
            <a:r>
              <a:rPr b="1" lang="en-GB" sz="2200" spc="-1" strike="noStrike">
                <a:solidFill>
                  <a:srgbClr val="000000"/>
                </a:solidFill>
                <a:latin typeface="Corbel Light"/>
                <a:ea typeface="DejaVu Sans"/>
              </a:rPr>
              <a:t>Dispersed</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Quiet and peaceful: </a:t>
            </a:r>
            <a:r>
              <a:rPr b="1" lang="en-GB" sz="2200" spc="-1" strike="noStrike">
                <a:solidFill>
                  <a:srgbClr val="000000"/>
                </a:solidFill>
                <a:latin typeface="Corbel Light"/>
                <a:ea typeface="DejaVu Sans"/>
              </a:rPr>
              <a:t>Dispersed</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Sheltered in valley from elements: </a:t>
            </a:r>
            <a:r>
              <a:rPr b="1" lang="en-GB" sz="2200" spc="-1" strike="noStrike">
                <a:solidFill>
                  <a:srgbClr val="000000"/>
                </a:solidFill>
                <a:latin typeface="Corbel Light"/>
                <a:ea typeface="DejaVu Sans"/>
              </a:rPr>
              <a:t>Linear or Nucleated</a:t>
            </a:r>
            <a:endParaRPr b="0" lang="en-GB" sz="2200" spc="-1" strike="noStrike">
              <a:latin typeface="Arial"/>
            </a:endParaRPr>
          </a:p>
        </p:txBody>
      </p:sp>
      <p:sp>
        <p:nvSpPr>
          <p:cNvPr id="761" name="CustomShape 4"/>
          <p:cNvSpPr/>
          <p:nvPr/>
        </p:nvSpPr>
        <p:spPr>
          <a:xfrm>
            <a:off x="6321240" y="360000"/>
            <a:ext cx="4477320" cy="502560"/>
          </a:xfrm>
          <a:prstGeom prst="rect">
            <a:avLst/>
          </a:prstGeom>
          <a:solidFill>
            <a:srgbClr val="d3dde3"/>
          </a:solidFill>
          <a:ln>
            <a:noFill/>
          </a:ln>
        </p:spPr>
        <p:style>
          <a:lnRef idx="0"/>
          <a:fillRef idx="0"/>
          <a:effectRef idx="0"/>
          <a:fontRef idx="minor"/>
        </p:style>
        <p:txBody>
          <a:bodyPr lIns="90000" rIns="90000" tIns="45000" bIns="45000" anchor="b">
            <a:noAutofit/>
          </a:bodyPr>
          <a:p>
            <a:pPr>
              <a:lnSpc>
                <a:spcPct val="95000"/>
              </a:lnSpc>
              <a:spcAft>
                <a:spcPts val="201"/>
              </a:spcAft>
            </a:pPr>
            <a:r>
              <a:rPr b="0" lang="en-GB" sz="3200" spc="-1" strike="noStrike">
                <a:solidFill>
                  <a:srgbClr val="46464a"/>
                </a:solidFill>
                <a:latin typeface="Corbel Light"/>
                <a:ea typeface="DejaVu Sans"/>
              </a:rPr>
              <a:t>Disadvantages</a:t>
            </a:r>
            <a:endParaRPr b="0" lang="en-GB" sz="3200" spc="-1" strike="noStrike">
              <a:latin typeface="Arial"/>
            </a:endParaRPr>
          </a:p>
        </p:txBody>
      </p:sp>
      <p:sp>
        <p:nvSpPr>
          <p:cNvPr id="762" name="CustomShape 5"/>
          <p:cNvSpPr/>
          <p:nvPr/>
        </p:nvSpPr>
        <p:spPr>
          <a:xfrm>
            <a:off x="6336000" y="936000"/>
            <a:ext cx="4477320" cy="3670560"/>
          </a:xfrm>
          <a:prstGeom prst="rect">
            <a:avLst/>
          </a:prstGeom>
          <a:noFill/>
          <a:ln>
            <a:noFill/>
          </a:ln>
        </p:spPr>
        <p:style>
          <a:lnRef idx="0"/>
          <a:fillRef idx="0"/>
          <a:effectRef idx="0"/>
          <a:fontRef idx="minor"/>
        </p:style>
        <p:txBody>
          <a:bodyPr lIns="90000" rIns="90000" tIns="45000" bIns="45000">
            <a:noAutofit/>
          </a:bodyPr>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Far from services and transport links: </a:t>
            </a:r>
            <a:r>
              <a:rPr b="1" lang="en-GB" sz="2200" spc="-1" strike="noStrike">
                <a:solidFill>
                  <a:srgbClr val="000000"/>
                </a:solidFill>
                <a:latin typeface="Corbel Light"/>
                <a:ea typeface="DejaVu Sans"/>
              </a:rPr>
              <a:t>Dispersed</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Noisy and busy: </a:t>
            </a:r>
            <a:r>
              <a:rPr b="1" lang="en-GB" sz="2200" spc="-1" strike="noStrike">
                <a:solidFill>
                  <a:srgbClr val="000000"/>
                </a:solidFill>
                <a:latin typeface="Corbel Light"/>
                <a:ea typeface="DejaVu Sans"/>
              </a:rPr>
              <a:t>Nucleated</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Limited services: </a:t>
            </a:r>
            <a:r>
              <a:rPr b="1" lang="en-GB" sz="2200" spc="-1" strike="noStrike">
                <a:solidFill>
                  <a:srgbClr val="000000"/>
                </a:solidFill>
                <a:latin typeface="Corbel Light"/>
                <a:ea typeface="DejaVu Sans"/>
              </a:rPr>
              <a:t>Dispersed or Linear</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Crime and competition for space leads to high price for land: </a:t>
            </a:r>
            <a:r>
              <a:rPr b="1" lang="en-GB" sz="2200" spc="-1" strike="noStrike">
                <a:solidFill>
                  <a:srgbClr val="000000"/>
                </a:solidFill>
                <a:latin typeface="Corbel Light"/>
                <a:ea typeface="DejaVu Sans"/>
              </a:rPr>
              <a:t>Nucleated</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Isolated, especially in bad weather: </a:t>
            </a:r>
            <a:r>
              <a:rPr b="1" lang="en-GB" sz="2200" spc="-1" strike="noStrike">
                <a:solidFill>
                  <a:srgbClr val="000000"/>
                </a:solidFill>
                <a:latin typeface="Corbel Light"/>
                <a:ea typeface="DejaVu Sans"/>
              </a:rPr>
              <a:t>Dispersed</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200" spc="-1" strike="noStrike">
                <a:solidFill>
                  <a:srgbClr val="000000"/>
                </a:solidFill>
                <a:latin typeface="Corbel Light"/>
                <a:ea typeface="DejaVu Sans"/>
              </a:rPr>
              <a:t>Limited space to build due to steep sided valleys: </a:t>
            </a:r>
            <a:r>
              <a:rPr b="1" lang="en-GB" sz="2200" spc="-1" strike="noStrike">
                <a:solidFill>
                  <a:srgbClr val="000000"/>
                </a:solidFill>
                <a:latin typeface="Corbel Light"/>
                <a:ea typeface="DejaVu Sans"/>
              </a:rPr>
              <a:t>Linear</a:t>
            </a:r>
            <a:endParaRPr b="0" lang="en-GB" sz="2200" spc="-1" strike="noStrike">
              <a:latin typeface="Arial"/>
            </a:endParaRPr>
          </a:p>
        </p:txBody>
      </p:sp>
      <p:sp>
        <p:nvSpPr>
          <p:cNvPr id="763" name="CustomShape 6"/>
          <p:cNvSpPr/>
          <p:nvPr/>
        </p:nvSpPr>
        <p:spPr>
          <a:xfrm>
            <a:off x="360000" y="5616000"/>
            <a:ext cx="10510560" cy="1006920"/>
          </a:xfrm>
          <a:prstGeom prst="rect">
            <a:avLst/>
          </a:prstGeom>
          <a:noFill/>
          <a:ln w="36000">
            <a:solidFill>
              <a:srgbClr val="c6c5d7"/>
            </a:solidFill>
            <a:round/>
          </a:ln>
        </p:spPr>
        <p:style>
          <a:lnRef idx="0"/>
          <a:fillRef idx="0"/>
          <a:effectRef idx="0"/>
          <a:fontRef idx="minor"/>
        </p:style>
        <p:txBody>
          <a:bodyPr lIns="108000" rIns="108000" tIns="63000" bIns="63000">
            <a:noAutofit/>
          </a:bodyPr>
          <a:p>
            <a:pPr>
              <a:lnSpc>
                <a:spcPct val="100000"/>
              </a:lnSpc>
            </a:pPr>
            <a:r>
              <a:rPr b="0" lang="en-GB" sz="2600" spc="-1" strike="noStrike">
                <a:solidFill>
                  <a:srgbClr val="000000"/>
                </a:solidFill>
                <a:latin typeface="Corbel Light"/>
                <a:ea typeface="DejaVu Sans"/>
              </a:rPr>
              <a:t>Use what you have learnt about settlement patterns to match each advantage and disadvantage to the correct pattern. </a:t>
            </a:r>
            <a:r>
              <a:rPr b="1" lang="en-GB" sz="2600" spc="-1" strike="noStrike">
                <a:solidFill>
                  <a:srgbClr val="000000"/>
                </a:solidFill>
                <a:latin typeface="Corbel Light"/>
                <a:ea typeface="DejaVu Sans"/>
              </a:rPr>
              <a:t>Check your answers.</a:t>
            </a:r>
            <a:endParaRPr b="0" lang="en-GB" sz="2600" spc="-1" strike="noStrike">
              <a:latin typeface="Arial"/>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6464a"/>
        </a:solidFill>
      </p:bgPr>
    </p:bg>
    <p:spTree>
      <p:nvGrpSpPr>
        <p:cNvPr id="1" name=""/>
        <p:cNvGrpSpPr/>
        <p:nvPr/>
      </p:nvGrpSpPr>
      <p:grpSpPr>
        <a:xfrm>
          <a:off x="0" y="0"/>
          <a:ext cx="0" cy="0"/>
          <a:chOff x="0" y="0"/>
          <a:chExt cx="0" cy="0"/>
        </a:xfrm>
      </p:grpSpPr>
      <p:sp>
        <p:nvSpPr>
          <p:cNvPr id="764" name="CustomShape 1"/>
          <p:cNvSpPr/>
          <p:nvPr/>
        </p:nvSpPr>
        <p:spPr>
          <a:xfrm>
            <a:off x="1433160" y="0"/>
            <a:ext cx="9856440" cy="6854760"/>
          </a:xfrm>
          <a:prstGeom prst="rect">
            <a:avLst/>
          </a:prstGeom>
          <a:solidFill>
            <a:srgbClr val="d6d3cc"/>
          </a:solidFill>
          <a:ln w="25560">
            <a:noFill/>
          </a:ln>
        </p:spPr>
        <p:style>
          <a:lnRef idx="0"/>
          <a:fillRef idx="0"/>
          <a:effectRef idx="0"/>
          <a:fontRef idx="minor"/>
        </p:style>
      </p:sp>
      <p:sp>
        <p:nvSpPr>
          <p:cNvPr id="765" name="CustomShape 2"/>
          <p:cNvSpPr/>
          <p:nvPr/>
        </p:nvSpPr>
        <p:spPr>
          <a:xfrm>
            <a:off x="0" y="-2880"/>
            <a:ext cx="1429920" cy="6854760"/>
          </a:xfrm>
          <a:prstGeom prst="rect">
            <a:avLst/>
          </a:prstGeom>
          <a:solidFill>
            <a:srgbClr val="6f6f74"/>
          </a:solidFill>
          <a:ln w="25560">
            <a:noFill/>
          </a:ln>
        </p:spPr>
        <p:style>
          <a:lnRef idx="0"/>
          <a:fillRef idx="0"/>
          <a:effectRef idx="0"/>
          <a:fontRef idx="minor"/>
        </p:style>
      </p:sp>
      <p:sp>
        <p:nvSpPr>
          <p:cNvPr id="766" name="CustomShape 3"/>
          <p:cNvSpPr/>
          <p:nvPr/>
        </p:nvSpPr>
        <p:spPr>
          <a:xfrm rot="16200000">
            <a:off x="-1940760" y="2817360"/>
            <a:ext cx="5373000" cy="1031760"/>
          </a:xfrm>
          <a:prstGeom prst="rect">
            <a:avLst/>
          </a:prstGeom>
          <a:noFill/>
          <a:ln>
            <a:noFill/>
          </a:ln>
        </p:spPr>
        <p:style>
          <a:lnRef idx="0"/>
          <a:fillRef idx="0"/>
          <a:effectRef idx="0"/>
          <a:fontRef idx="minor"/>
        </p:style>
        <p:txBody>
          <a:bodyPr lIns="90000" rIns="90000" tIns="45000" bIns="45000" anchor="b">
            <a:normAutofit/>
          </a:bodyPr>
          <a:p>
            <a:pPr algn="r">
              <a:lnSpc>
                <a:spcPct val="90000"/>
              </a:lnSpc>
            </a:pPr>
            <a:r>
              <a:rPr b="0" lang="en-GB" sz="5400" spc="-52" strike="noStrike">
                <a:solidFill>
                  <a:srgbClr val="ffffff"/>
                </a:solidFill>
                <a:latin typeface="Corbel Light"/>
                <a:ea typeface="DejaVu Sans"/>
              </a:rPr>
              <a:t>Site and Situation</a:t>
            </a:r>
            <a:endParaRPr b="0" lang="en-GB" sz="5400" spc="-1" strike="noStrike">
              <a:latin typeface="Arial"/>
            </a:endParaRPr>
          </a:p>
        </p:txBody>
      </p:sp>
      <p:sp>
        <p:nvSpPr>
          <p:cNvPr id="767" name="CustomShape 4"/>
          <p:cNvSpPr/>
          <p:nvPr/>
        </p:nvSpPr>
        <p:spPr>
          <a:xfrm>
            <a:off x="2016000" y="643320"/>
            <a:ext cx="8998560" cy="5525640"/>
          </a:xfrm>
          <a:prstGeom prst="rect">
            <a:avLst/>
          </a:prstGeom>
          <a:noFill/>
          <a:ln>
            <a:noFill/>
          </a:ln>
        </p:spPr>
        <p:style>
          <a:lnRef idx="0"/>
          <a:fillRef idx="0"/>
          <a:effectRef idx="0"/>
          <a:fontRef idx="minor"/>
        </p:style>
        <p:txBody>
          <a:bodyPr lIns="90000" rIns="90000" tIns="45000" bIns="45000">
            <a:normAutofit/>
          </a:bodyPr>
          <a:p>
            <a:pPr marL="182880" indent="-179640">
              <a:lnSpc>
                <a:spcPct val="95000"/>
              </a:lnSpc>
              <a:spcBef>
                <a:spcPts val="1400"/>
              </a:spcBef>
              <a:spcAft>
                <a:spcPts val="201"/>
              </a:spcAft>
              <a:buClr>
                <a:srgbClr val="6f6f74"/>
              </a:buClr>
              <a:buSzPct val="80000"/>
              <a:buFont typeface="Arial"/>
              <a:buChar char="•"/>
            </a:pPr>
            <a:r>
              <a:rPr b="1" lang="en-GB" sz="2800" spc="-1" strike="noStrike">
                <a:solidFill>
                  <a:srgbClr val="1b1b1b"/>
                </a:solidFill>
                <a:latin typeface="Corbel Light"/>
                <a:ea typeface="DejaVu Sans"/>
              </a:rPr>
              <a:t>Site</a:t>
            </a:r>
            <a:r>
              <a:rPr b="0" lang="en-GB" sz="2800" spc="-1" strike="noStrike">
                <a:solidFill>
                  <a:srgbClr val="1b1b1b"/>
                </a:solidFill>
                <a:latin typeface="Corbel Light"/>
                <a:ea typeface="DejaVu Sans"/>
              </a:rPr>
              <a:t> describes the point at which a settlement is located,</a:t>
            </a:r>
            <a:r>
              <a:rPr b="1" lang="en-GB" sz="2800" spc="-1" strike="noStrike">
                <a:solidFill>
                  <a:srgbClr val="1b1b1b"/>
                </a:solidFill>
                <a:latin typeface="Corbel Light"/>
                <a:ea typeface="DejaVu Sans"/>
              </a:rPr>
              <a:t> it describes the land it is build on</a:t>
            </a:r>
            <a:r>
              <a:rPr b="0" lang="en-GB" sz="2800" spc="-1" strike="noStrike">
                <a:solidFill>
                  <a:srgbClr val="1b1b1b"/>
                </a:solidFill>
                <a:latin typeface="Corbel Light"/>
                <a:ea typeface="DejaVu Sans"/>
              </a:rPr>
              <a:t>. Factors such as relief, soil, water supply and other resources were important in choosing the sites of early settlements.</a:t>
            </a:r>
            <a:endParaRPr b="0" lang="en-GB" sz="28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1" lang="en-GB" sz="2800" spc="-1" strike="noStrike">
                <a:solidFill>
                  <a:srgbClr val="1b1b1b"/>
                </a:solidFill>
                <a:latin typeface="Corbel Light"/>
                <a:ea typeface="DejaVu Sans"/>
              </a:rPr>
              <a:t>Situation</a:t>
            </a:r>
            <a:r>
              <a:rPr b="0" lang="en-GB" sz="2800" spc="-1" strike="noStrike">
                <a:solidFill>
                  <a:srgbClr val="1b1b1b"/>
                </a:solidFill>
                <a:latin typeface="Corbel Light"/>
                <a:ea typeface="DejaVu Sans"/>
              </a:rPr>
              <a:t> describes where the settlement is located </a:t>
            </a:r>
            <a:r>
              <a:rPr b="1" lang="en-GB" sz="2800" spc="-1" strike="noStrike">
                <a:solidFill>
                  <a:srgbClr val="1b1b1b"/>
                </a:solidFill>
                <a:latin typeface="Corbel Light"/>
                <a:ea typeface="DejaVu Sans"/>
              </a:rPr>
              <a:t>in relation to the surrounding features </a:t>
            </a:r>
            <a:r>
              <a:rPr b="0" lang="en-GB" sz="2800" spc="-1" strike="noStrike">
                <a:solidFill>
                  <a:srgbClr val="1b1b1b"/>
                </a:solidFill>
                <a:latin typeface="Corbel Light"/>
                <a:ea typeface="DejaVu Sans"/>
              </a:rPr>
              <a:t>such as other settlements, mountains, rivers and communications (roads, etc.). It is the situation of a settlement that determines whether it will grow from a small village into a large town or city.</a:t>
            </a:r>
            <a:endParaRPr b="0" lang="en-GB" sz="28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800" spc="-1" strike="noStrike">
                <a:solidFill>
                  <a:srgbClr val="1b1b1b"/>
                </a:solidFill>
                <a:latin typeface="Corbel Light"/>
                <a:ea typeface="DejaVu Sans"/>
              </a:rPr>
              <a:t>What is it about a site that attracts a settlement? Watch </a:t>
            </a:r>
            <a:r>
              <a:rPr b="0" lang="en-GB" sz="2800" spc="-1" strike="noStrike" u="sng">
                <a:solidFill>
                  <a:srgbClr val="67aabf"/>
                </a:solidFill>
                <a:uFillTx/>
                <a:latin typeface="Corbel Light"/>
                <a:ea typeface="DejaVu Sans"/>
                <a:hlinkClick r:id="rId1"/>
              </a:rPr>
              <a:t>this video</a:t>
            </a:r>
            <a:r>
              <a:rPr b="0" lang="en-GB" sz="2800" spc="-1" strike="noStrike">
                <a:solidFill>
                  <a:srgbClr val="1b1b1b"/>
                </a:solidFill>
                <a:latin typeface="Corbel Light"/>
                <a:ea typeface="DejaVu Sans"/>
              </a:rPr>
              <a:t> and make notes on the features. (online geographer)</a:t>
            </a:r>
            <a:endParaRPr b="0" lang="en-GB" sz="2800" spc="-1" strike="noStrike">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6464a"/>
        </a:solidFill>
      </p:bgPr>
    </p:bg>
    <p:spTree>
      <p:nvGrpSpPr>
        <p:cNvPr id="1" name=""/>
        <p:cNvGrpSpPr/>
        <p:nvPr/>
      </p:nvGrpSpPr>
      <p:grpSpPr>
        <a:xfrm>
          <a:off x="0" y="0"/>
          <a:ext cx="0" cy="0"/>
          <a:chOff x="0" y="0"/>
          <a:chExt cx="0" cy="0"/>
        </a:xfrm>
      </p:grpSpPr>
      <p:sp>
        <p:nvSpPr>
          <p:cNvPr id="768" name="CustomShape 1"/>
          <p:cNvSpPr/>
          <p:nvPr/>
        </p:nvSpPr>
        <p:spPr>
          <a:xfrm>
            <a:off x="792000" y="0"/>
            <a:ext cx="11398680" cy="6856560"/>
          </a:xfrm>
          <a:prstGeom prst="rect">
            <a:avLst/>
          </a:prstGeom>
          <a:solidFill>
            <a:srgbClr val="d6d3cc"/>
          </a:solidFill>
          <a:ln w="25560">
            <a:noFill/>
          </a:ln>
        </p:spPr>
        <p:style>
          <a:lnRef idx="0"/>
          <a:fillRef idx="0"/>
          <a:effectRef idx="0"/>
          <a:fontRef idx="minor"/>
        </p:style>
      </p:sp>
      <p:sp>
        <p:nvSpPr>
          <p:cNvPr id="769" name="CustomShape 2"/>
          <p:cNvSpPr/>
          <p:nvPr/>
        </p:nvSpPr>
        <p:spPr>
          <a:xfrm>
            <a:off x="0" y="-2880"/>
            <a:ext cx="790560" cy="6854760"/>
          </a:xfrm>
          <a:prstGeom prst="rect">
            <a:avLst/>
          </a:prstGeom>
          <a:solidFill>
            <a:srgbClr val="6f6f74"/>
          </a:solidFill>
          <a:ln w="25560">
            <a:noFill/>
          </a:ln>
        </p:spPr>
        <p:style>
          <a:lnRef idx="0"/>
          <a:fillRef idx="0"/>
          <a:effectRef idx="0"/>
          <a:fontRef idx="minor"/>
        </p:style>
      </p:sp>
      <p:sp>
        <p:nvSpPr>
          <p:cNvPr id="770" name="CustomShape 3"/>
          <p:cNvSpPr/>
          <p:nvPr/>
        </p:nvSpPr>
        <p:spPr>
          <a:xfrm rot="16200000">
            <a:off x="-2993040" y="3139920"/>
            <a:ext cx="6707880" cy="718560"/>
          </a:xfrm>
          <a:prstGeom prst="rect">
            <a:avLst/>
          </a:prstGeom>
          <a:noFill/>
          <a:ln>
            <a:noFill/>
          </a:ln>
        </p:spPr>
        <p:style>
          <a:lnRef idx="0"/>
          <a:fillRef idx="0"/>
          <a:effectRef idx="0"/>
          <a:fontRef idx="minor"/>
        </p:style>
        <p:txBody>
          <a:bodyPr lIns="90000" rIns="90000" tIns="45000" bIns="45000" anchor="b">
            <a:normAutofit/>
          </a:bodyPr>
          <a:p>
            <a:pPr algn="r">
              <a:lnSpc>
                <a:spcPct val="90000"/>
              </a:lnSpc>
            </a:pPr>
            <a:r>
              <a:rPr b="0" lang="en-GB" sz="4400" spc="-52" strike="noStrike">
                <a:solidFill>
                  <a:srgbClr val="ffffff"/>
                </a:solidFill>
                <a:latin typeface="Corbel Light"/>
                <a:ea typeface="DejaVu Sans"/>
              </a:rPr>
              <a:t>Features</a:t>
            </a:r>
            <a:r>
              <a:rPr b="0" lang="en-GB" sz="4000" spc="-52" strike="noStrike">
                <a:solidFill>
                  <a:srgbClr val="ffffff"/>
                </a:solidFill>
                <a:latin typeface="Corbel Light"/>
                <a:ea typeface="DejaVu Sans"/>
              </a:rPr>
              <a:t> of a site and situation </a:t>
            </a:r>
            <a:endParaRPr b="0" lang="en-GB" sz="4000" spc="-1" strike="noStrike">
              <a:latin typeface="Arial"/>
            </a:endParaRPr>
          </a:p>
        </p:txBody>
      </p:sp>
      <p:sp>
        <p:nvSpPr>
          <p:cNvPr id="771" name="CustomShape 4"/>
          <p:cNvSpPr/>
          <p:nvPr/>
        </p:nvSpPr>
        <p:spPr>
          <a:xfrm>
            <a:off x="792000" y="360000"/>
            <a:ext cx="11398680" cy="5542920"/>
          </a:xfrm>
          <a:prstGeom prst="rect">
            <a:avLst/>
          </a:prstGeom>
          <a:noFill/>
          <a:ln>
            <a:noFill/>
          </a:ln>
        </p:spPr>
        <p:style>
          <a:lnRef idx="0"/>
          <a:fillRef idx="0"/>
          <a:effectRef idx="0"/>
          <a:fontRef idx="minor"/>
        </p:style>
        <p:txBody>
          <a:bodyPr lIns="90000" rIns="90000" tIns="45000" bIns="45000">
            <a:normAutofit fontScale="52000"/>
          </a:bodyPr>
          <a:p>
            <a:pPr>
              <a:lnSpc>
                <a:spcPct val="95000"/>
              </a:lnSpc>
              <a:spcBef>
                <a:spcPts val="1400"/>
              </a:spcBef>
              <a:spcAft>
                <a:spcPts val="201"/>
              </a:spcAft>
            </a:pPr>
            <a:r>
              <a:rPr b="1" lang="en-GB" sz="3200" spc="-1" strike="noStrike">
                <a:solidFill>
                  <a:srgbClr val="000000"/>
                </a:solidFill>
                <a:latin typeface="Corbel Light"/>
                <a:ea typeface="DejaVu Sans"/>
              </a:rPr>
              <a:t>Wet point sites</a:t>
            </a:r>
            <a:r>
              <a:rPr b="0" lang="en-GB" sz="3200" spc="-1" strike="noStrike">
                <a:solidFill>
                  <a:srgbClr val="000000"/>
                </a:solidFill>
                <a:latin typeface="Corbel Light"/>
                <a:ea typeface="DejaVu Sans"/>
              </a:rPr>
              <a:t> -  water supply needed to drink, wash and water crops and animals.</a:t>
            </a:r>
            <a:endParaRPr b="0" lang="en-GB" sz="3200" spc="-1" strike="noStrike">
              <a:latin typeface="Arial"/>
            </a:endParaRPr>
          </a:p>
          <a:p>
            <a:pPr>
              <a:lnSpc>
                <a:spcPct val="95000"/>
              </a:lnSpc>
              <a:spcBef>
                <a:spcPts val="1400"/>
              </a:spcBef>
              <a:spcAft>
                <a:spcPts val="201"/>
              </a:spcAft>
            </a:pPr>
            <a:r>
              <a:rPr b="1" lang="en-GB" sz="3200" spc="-1" strike="noStrike">
                <a:solidFill>
                  <a:srgbClr val="000000"/>
                </a:solidFill>
                <a:latin typeface="Corbel Light"/>
                <a:ea typeface="DejaVu Sans"/>
              </a:rPr>
              <a:t>Dry point sites</a:t>
            </a:r>
            <a:r>
              <a:rPr b="0" lang="en-GB" sz="3200" spc="-1" strike="noStrike">
                <a:solidFill>
                  <a:srgbClr val="000000"/>
                </a:solidFill>
                <a:latin typeface="Corbel Light"/>
                <a:ea typeface="DejaVu Sans"/>
              </a:rPr>
              <a:t> - these are away from the risk of flooding.</a:t>
            </a:r>
            <a:endParaRPr b="0" lang="en-GB" sz="3200" spc="-1" strike="noStrike">
              <a:latin typeface="Arial"/>
            </a:endParaRPr>
          </a:p>
          <a:p>
            <a:pPr>
              <a:lnSpc>
                <a:spcPct val="95000"/>
              </a:lnSpc>
              <a:spcBef>
                <a:spcPts val="1400"/>
              </a:spcBef>
              <a:spcAft>
                <a:spcPts val="201"/>
              </a:spcAft>
            </a:pPr>
            <a:r>
              <a:rPr b="1" lang="en-GB" sz="3200" spc="-1" strike="noStrike">
                <a:solidFill>
                  <a:srgbClr val="000000"/>
                </a:solidFill>
                <a:latin typeface="Corbel Light"/>
                <a:ea typeface="DejaVu Sans"/>
              </a:rPr>
              <a:t>Rich agricultural soil - </a:t>
            </a:r>
            <a:r>
              <a:rPr b="0" lang="en-GB" sz="3200" spc="-1" strike="noStrike">
                <a:solidFill>
                  <a:srgbClr val="000000"/>
                </a:solidFill>
                <a:latin typeface="Corbel Light"/>
                <a:ea typeface="DejaVu Sans"/>
              </a:rPr>
              <a:t>for crops and pasture for grazing.</a:t>
            </a:r>
            <a:endParaRPr b="0" lang="en-GB" sz="3200" spc="-1" strike="noStrike">
              <a:latin typeface="Arial"/>
            </a:endParaRPr>
          </a:p>
          <a:p>
            <a:pPr>
              <a:lnSpc>
                <a:spcPct val="95000"/>
              </a:lnSpc>
              <a:spcBef>
                <a:spcPts val="1400"/>
              </a:spcBef>
              <a:spcAft>
                <a:spcPts val="201"/>
              </a:spcAft>
            </a:pPr>
            <a:r>
              <a:rPr b="1" lang="en-GB" sz="3200" spc="-1" strike="noStrike">
                <a:solidFill>
                  <a:srgbClr val="000000"/>
                </a:solidFill>
                <a:latin typeface="Corbel Light"/>
                <a:ea typeface="DejaVu Sans"/>
              </a:rPr>
              <a:t>Flat land /Relief– e</a:t>
            </a:r>
            <a:r>
              <a:rPr b="0" lang="en-GB" sz="3200" spc="-1" strike="noStrike">
                <a:solidFill>
                  <a:srgbClr val="000000"/>
                </a:solidFill>
                <a:latin typeface="Corbel Light"/>
                <a:ea typeface="DejaVu Sans"/>
              </a:rPr>
              <a:t>asier to build and farm on flat level land</a:t>
            </a:r>
            <a:endParaRPr b="0" lang="en-GB" sz="3200" spc="-1" strike="noStrike">
              <a:latin typeface="Arial"/>
            </a:endParaRPr>
          </a:p>
          <a:p>
            <a:pPr>
              <a:lnSpc>
                <a:spcPct val="95000"/>
              </a:lnSpc>
              <a:spcBef>
                <a:spcPts val="1400"/>
              </a:spcBef>
              <a:spcAft>
                <a:spcPts val="201"/>
              </a:spcAft>
            </a:pPr>
            <a:r>
              <a:rPr b="1" lang="en-GB" sz="3200" spc="-1" strike="noStrike">
                <a:solidFill>
                  <a:srgbClr val="000000"/>
                </a:solidFill>
                <a:latin typeface="Corbel Light"/>
                <a:ea typeface="DejaVu Sans"/>
              </a:rPr>
              <a:t>Defensive sites</a:t>
            </a:r>
            <a:r>
              <a:rPr b="0" lang="en-GB" sz="3200" spc="-1" strike="noStrike">
                <a:solidFill>
                  <a:srgbClr val="000000"/>
                </a:solidFill>
                <a:latin typeface="Corbel Light"/>
                <a:ea typeface="DejaVu Sans"/>
              </a:rPr>
              <a:t> - such as higher ground so that in the past enemies could be seen from a distance.</a:t>
            </a:r>
            <a:endParaRPr b="0" lang="en-GB" sz="3200" spc="-1" strike="noStrike">
              <a:latin typeface="Arial"/>
            </a:endParaRPr>
          </a:p>
          <a:p>
            <a:pPr>
              <a:lnSpc>
                <a:spcPct val="95000"/>
              </a:lnSpc>
              <a:spcBef>
                <a:spcPts val="1400"/>
              </a:spcBef>
              <a:spcAft>
                <a:spcPts val="201"/>
              </a:spcAft>
            </a:pPr>
            <a:r>
              <a:rPr b="1" lang="en-GB" sz="3200" spc="-1" strike="noStrike">
                <a:solidFill>
                  <a:srgbClr val="000000"/>
                </a:solidFill>
                <a:latin typeface="Corbel Light"/>
                <a:ea typeface="DejaVu Sans"/>
              </a:rPr>
              <a:t>Aspect</a:t>
            </a:r>
            <a:r>
              <a:rPr b="0" lang="en-GB" sz="3200" spc="-1" strike="noStrike">
                <a:solidFill>
                  <a:srgbClr val="000000"/>
                </a:solidFill>
                <a:latin typeface="Corbel Light"/>
                <a:ea typeface="DejaVu Sans"/>
              </a:rPr>
              <a:t> -  the sunny side of a deep valley. </a:t>
            </a:r>
            <a:endParaRPr b="0" lang="en-GB" sz="3200" spc="-1" strike="noStrike">
              <a:latin typeface="Arial"/>
            </a:endParaRPr>
          </a:p>
          <a:p>
            <a:pPr>
              <a:lnSpc>
                <a:spcPct val="95000"/>
              </a:lnSpc>
              <a:spcBef>
                <a:spcPts val="1400"/>
              </a:spcBef>
              <a:spcAft>
                <a:spcPts val="201"/>
              </a:spcAft>
            </a:pPr>
            <a:r>
              <a:rPr b="1" lang="en-GB" sz="3200" spc="-1" strike="noStrike">
                <a:solidFill>
                  <a:srgbClr val="000000"/>
                </a:solidFill>
                <a:latin typeface="Corbel Light"/>
                <a:ea typeface="DejaVu Sans"/>
              </a:rPr>
              <a:t>Sheltered</a:t>
            </a:r>
            <a:r>
              <a:rPr b="0" lang="en-GB" sz="3200" spc="-1" strike="noStrike">
                <a:solidFill>
                  <a:srgbClr val="000000"/>
                </a:solidFill>
                <a:latin typeface="Corbel Light"/>
                <a:ea typeface="DejaVu Sans"/>
              </a:rPr>
              <a:t> - from cold prevailing winds and rain.</a:t>
            </a:r>
            <a:endParaRPr b="0" lang="en-GB" sz="3200" spc="-1" strike="noStrike">
              <a:latin typeface="Arial"/>
            </a:endParaRPr>
          </a:p>
          <a:p>
            <a:pPr>
              <a:lnSpc>
                <a:spcPct val="95000"/>
              </a:lnSpc>
              <a:spcBef>
                <a:spcPts val="1400"/>
              </a:spcBef>
              <a:spcAft>
                <a:spcPts val="201"/>
              </a:spcAft>
            </a:pPr>
            <a:r>
              <a:rPr b="1" lang="en-GB" sz="3200" spc="-1" strike="noStrike">
                <a:solidFill>
                  <a:srgbClr val="000000"/>
                </a:solidFill>
                <a:latin typeface="Corbel Light"/>
                <a:ea typeface="DejaVu Sans"/>
              </a:rPr>
              <a:t>Gap towns</a:t>
            </a:r>
            <a:r>
              <a:rPr b="0" lang="en-GB" sz="3200" spc="-1" strike="noStrike">
                <a:solidFill>
                  <a:srgbClr val="000000"/>
                </a:solidFill>
                <a:latin typeface="Corbel Light"/>
                <a:ea typeface="DejaVu Sans"/>
              </a:rPr>
              <a:t> - in a gap between two areas of higher ground.</a:t>
            </a:r>
            <a:endParaRPr b="0" lang="en-GB" sz="3200" spc="-1" strike="noStrike">
              <a:latin typeface="Arial"/>
            </a:endParaRPr>
          </a:p>
          <a:p>
            <a:pPr>
              <a:lnSpc>
                <a:spcPct val="95000"/>
              </a:lnSpc>
              <a:spcBef>
                <a:spcPts val="1400"/>
              </a:spcBef>
              <a:spcAft>
                <a:spcPts val="201"/>
              </a:spcAft>
            </a:pPr>
            <a:r>
              <a:rPr b="1" lang="en-GB" sz="3200" spc="-1" strike="noStrike">
                <a:solidFill>
                  <a:srgbClr val="000000"/>
                </a:solidFill>
                <a:latin typeface="Corbel Light"/>
                <a:ea typeface="DejaVu Sans"/>
              </a:rPr>
              <a:t>Resources</a:t>
            </a:r>
            <a:r>
              <a:rPr b="0" lang="en-GB" sz="3200" spc="-1" strike="noStrike">
                <a:solidFill>
                  <a:srgbClr val="000000"/>
                </a:solidFill>
                <a:latin typeface="Corbel Light"/>
                <a:ea typeface="DejaVu Sans"/>
              </a:rPr>
              <a:t> - such as wood, coal and minerals important for industry, eg coal reserves.</a:t>
            </a:r>
            <a:endParaRPr b="0" lang="en-GB" sz="3200" spc="-1" strike="noStrike">
              <a:latin typeface="Arial"/>
            </a:endParaRPr>
          </a:p>
          <a:p>
            <a:pPr>
              <a:lnSpc>
                <a:spcPct val="95000"/>
              </a:lnSpc>
              <a:spcBef>
                <a:spcPts val="1400"/>
              </a:spcBef>
              <a:spcAft>
                <a:spcPts val="201"/>
              </a:spcAft>
            </a:pPr>
            <a:r>
              <a:rPr b="1" lang="en-GB" sz="3200" spc="-1" strike="noStrike">
                <a:solidFill>
                  <a:srgbClr val="000000"/>
                </a:solidFill>
                <a:latin typeface="Corbel Light"/>
                <a:ea typeface="DejaVu Sans"/>
              </a:rPr>
              <a:t>Bridging point</a:t>
            </a:r>
            <a:r>
              <a:rPr b="0" lang="en-GB" sz="3200" spc="-1" strike="noStrike">
                <a:solidFill>
                  <a:srgbClr val="000000"/>
                </a:solidFill>
                <a:latin typeface="Corbel Light"/>
                <a:ea typeface="DejaVu Sans"/>
              </a:rPr>
              <a:t> - a fording point or bridging point, where you can cross a river.</a:t>
            </a:r>
            <a:endParaRPr b="0" lang="en-GB" sz="3200" spc="-1" strike="noStrike">
              <a:latin typeface="Arial"/>
            </a:endParaRPr>
          </a:p>
          <a:p>
            <a:pPr>
              <a:lnSpc>
                <a:spcPct val="95000"/>
              </a:lnSpc>
              <a:spcBef>
                <a:spcPts val="1400"/>
              </a:spcBef>
              <a:spcAft>
                <a:spcPts val="201"/>
              </a:spcAft>
            </a:pPr>
            <a:r>
              <a:rPr b="1" lang="en-GB" sz="3200" spc="-1" strike="noStrike">
                <a:solidFill>
                  <a:srgbClr val="000000"/>
                </a:solidFill>
                <a:latin typeface="Corbel Light"/>
                <a:ea typeface="DejaVu Sans"/>
              </a:rPr>
              <a:t>Trading centres</a:t>
            </a:r>
            <a:r>
              <a:rPr b="0" lang="en-GB" sz="3200" spc="-1" strike="noStrike">
                <a:solidFill>
                  <a:srgbClr val="000000"/>
                </a:solidFill>
                <a:latin typeface="Corbel Light"/>
                <a:ea typeface="DejaVu Sans"/>
              </a:rPr>
              <a:t> - often settlements grow where natural route ways and rivers meet.</a:t>
            </a:r>
            <a:endParaRPr b="0" lang="en-GB" sz="3200" spc="-1" strike="noStrike">
              <a:latin typeface="Arial"/>
            </a:endParaRPr>
          </a:p>
        </p:txBody>
      </p:sp>
      <p:sp>
        <p:nvSpPr>
          <p:cNvPr id="772" name="CustomShape 5"/>
          <p:cNvSpPr/>
          <p:nvPr/>
        </p:nvSpPr>
        <p:spPr>
          <a:xfrm>
            <a:off x="936360" y="5760000"/>
            <a:ext cx="11014560" cy="5965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4000" spc="-1" strike="noStrike">
                <a:solidFill>
                  <a:srgbClr val="1b1b1b"/>
                </a:solidFill>
                <a:latin typeface="Corbel Light"/>
                <a:ea typeface="DejaVu Sans"/>
              </a:rPr>
              <a:t>Check that you have notes on each of these features.</a:t>
            </a:r>
            <a:endParaRPr b="0" lang="en-GB" sz="4000" spc="-1" strike="noStrike">
              <a:latin typeface="Arial"/>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3" name="CustomShape 1"/>
          <p:cNvSpPr/>
          <p:nvPr/>
        </p:nvSpPr>
        <p:spPr>
          <a:xfrm>
            <a:off x="2232000" y="173520"/>
            <a:ext cx="7029360" cy="689400"/>
          </a:xfrm>
          <a:prstGeom prst="rect">
            <a:avLst/>
          </a:prstGeom>
          <a:noFill/>
          <a:ln>
            <a:noFill/>
          </a:ln>
        </p:spPr>
        <p:style>
          <a:lnRef idx="0"/>
          <a:fillRef idx="0"/>
          <a:effectRef idx="0"/>
          <a:fontRef idx="minor"/>
        </p:style>
        <p:txBody>
          <a:bodyPr lIns="90000" rIns="90000" tIns="45000" bIns="45000" anchor="b">
            <a:normAutofit/>
          </a:bodyPr>
          <a:p>
            <a:pPr>
              <a:lnSpc>
                <a:spcPct val="90000"/>
              </a:lnSpc>
            </a:pPr>
            <a:r>
              <a:rPr b="1" lang="en-GB" sz="4800" spc="-52" strike="noStrike">
                <a:solidFill>
                  <a:srgbClr val="000000"/>
                </a:solidFill>
                <a:latin typeface="Corbel Light"/>
                <a:ea typeface="DejaVu Sans"/>
              </a:rPr>
              <a:t>Settlement site and Situation</a:t>
            </a:r>
            <a:endParaRPr b="0" lang="en-GB" sz="4800" spc="-1" strike="noStrike">
              <a:latin typeface="Arial"/>
            </a:endParaRPr>
          </a:p>
        </p:txBody>
      </p:sp>
      <p:sp>
        <p:nvSpPr>
          <p:cNvPr id="774" name="CustomShape 2"/>
          <p:cNvSpPr/>
          <p:nvPr/>
        </p:nvSpPr>
        <p:spPr>
          <a:xfrm>
            <a:off x="95040" y="1152000"/>
            <a:ext cx="11207520" cy="1337760"/>
          </a:xfrm>
          <a:prstGeom prst="rect">
            <a:avLst/>
          </a:prstGeom>
          <a:noFill/>
          <a:ln>
            <a:noFill/>
          </a:ln>
        </p:spPr>
        <p:style>
          <a:lnRef idx="0"/>
          <a:fillRef idx="0"/>
          <a:effectRef idx="0"/>
          <a:fontRef idx="minor"/>
        </p:style>
        <p:txBody>
          <a:bodyPr lIns="90000" rIns="90000" tIns="45000" bIns="45000">
            <a:noAutofit/>
          </a:bodyPr>
          <a:p>
            <a:pPr marL="182880" indent="-179640">
              <a:lnSpc>
                <a:spcPct val="95000"/>
              </a:lnSpc>
              <a:spcBef>
                <a:spcPts val="1400"/>
              </a:spcBef>
              <a:spcAft>
                <a:spcPts val="201"/>
              </a:spcAft>
              <a:buClr>
                <a:srgbClr val="6f6f74"/>
              </a:buClr>
              <a:buSzPct val="80000"/>
              <a:buFont typeface="Arial"/>
              <a:buChar char="•"/>
            </a:pPr>
            <a:r>
              <a:rPr b="0" lang="en-GB" sz="2600" spc="-1" strike="noStrike">
                <a:solidFill>
                  <a:srgbClr val="000000"/>
                </a:solidFill>
                <a:latin typeface="Corbel Light"/>
                <a:ea typeface="DejaVu Sans"/>
              </a:rPr>
              <a:t>Looking at the map below of Southampton, what physical features do you think made it an attractive site for a settlement?</a:t>
            </a:r>
            <a:endParaRPr b="0" lang="en-GB" sz="2600" spc="-1" strike="noStrike">
              <a:latin typeface="Arial"/>
            </a:endParaRPr>
          </a:p>
        </p:txBody>
      </p:sp>
      <p:pic>
        <p:nvPicPr>
          <p:cNvPr id="775" name="Content Placeholder 11" descr=""/>
          <p:cNvPicPr/>
          <p:nvPr/>
        </p:nvPicPr>
        <p:blipFill>
          <a:blip r:embed="rId1"/>
          <a:stretch/>
        </p:blipFill>
        <p:spPr>
          <a:xfrm>
            <a:off x="113760" y="2304000"/>
            <a:ext cx="11961000" cy="422388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6" name="CustomShape 1"/>
          <p:cNvSpPr/>
          <p:nvPr/>
        </p:nvSpPr>
        <p:spPr>
          <a:xfrm>
            <a:off x="2232000" y="173520"/>
            <a:ext cx="7029360" cy="689400"/>
          </a:xfrm>
          <a:prstGeom prst="rect">
            <a:avLst/>
          </a:prstGeom>
          <a:noFill/>
          <a:ln>
            <a:noFill/>
          </a:ln>
        </p:spPr>
        <p:style>
          <a:lnRef idx="0"/>
          <a:fillRef idx="0"/>
          <a:effectRef idx="0"/>
          <a:fontRef idx="minor"/>
        </p:style>
        <p:txBody>
          <a:bodyPr lIns="90000" rIns="90000" tIns="45000" bIns="45000" anchor="b">
            <a:normAutofit/>
          </a:bodyPr>
          <a:p>
            <a:pPr>
              <a:lnSpc>
                <a:spcPct val="90000"/>
              </a:lnSpc>
            </a:pPr>
            <a:r>
              <a:rPr b="1" lang="en-GB" sz="4800" spc="-52" strike="noStrike">
                <a:solidFill>
                  <a:srgbClr val="000000"/>
                </a:solidFill>
                <a:latin typeface="Corbel Light"/>
                <a:ea typeface="DejaVu Sans"/>
              </a:rPr>
              <a:t>Settlement site and Situation</a:t>
            </a:r>
            <a:endParaRPr b="0" lang="en-GB" sz="4800" spc="-1" strike="noStrike">
              <a:latin typeface="Arial"/>
            </a:endParaRPr>
          </a:p>
        </p:txBody>
      </p:sp>
      <p:sp>
        <p:nvSpPr>
          <p:cNvPr id="777" name="CustomShape 2"/>
          <p:cNvSpPr/>
          <p:nvPr/>
        </p:nvSpPr>
        <p:spPr>
          <a:xfrm>
            <a:off x="95040" y="1152000"/>
            <a:ext cx="11207520" cy="1337760"/>
          </a:xfrm>
          <a:prstGeom prst="rect">
            <a:avLst/>
          </a:prstGeom>
          <a:noFill/>
          <a:ln>
            <a:noFill/>
          </a:ln>
        </p:spPr>
        <p:style>
          <a:lnRef idx="0"/>
          <a:fillRef idx="0"/>
          <a:effectRef idx="0"/>
          <a:fontRef idx="minor"/>
        </p:style>
        <p:txBody>
          <a:bodyPr lIns="90000" rIns="90000" tIns="45000" bIns="45000">
            <a:noAutofit/>
          </a:bodyPr>
          <a:p>
            <a:pPr marL="182880" indent="-179640">
              <a:lnSpc>
                <a:spcPct val="95000"/>
              </a:lnSpc>
              <a:spcBef>
                <a:spcPts val="1400"/>
              </a:spcBef>
              <a:spcAft>
                <a:spcPts val="201"/>
              </a:spcAft>
              <a:buClr>
                <a:srgbClr val="6f6f74"/>
              </a:buClr>
              <a:buSzPct val="80000"/>
              <a:buFont typeface="Arial"/>
              <a:buChar char="•"/>
            </a:pPr>
            <a:r>
              <a:rPr b="0" lang="en-GB" sz="2600" spc="-1" strike="noStrike">
                <a:solidFill>
                  <a:srgbClr val="000000"/>
                </a:solidFill>
                <a:latin typeface="Corbel Light"/>
                <a:ea typeface="DejaVu Sans"/>
              </a:rPr>
              <a:t>Looking at the map below of Southampton, what physical features do you think made it an attractive site for a settlement?</a:t>
            </a:r>
            <a:endParaRPr b="0" lang="en-GB" sz="2600" spc="-1" strike="noStrike">
              <a:latin typeface="Arial"/>
            </a:endParaRPr>
          </a:p>
        </p:txBody>
      </p:sp>
      <p:pic>
        <p:nvPicPr>
          <p:cNvPr id="778" name="Content Placeholder 11_0" descr=""/>
          <p:cNvPicPr/>
          <p:nvPr/>
        </p:nvPicPr>
        <p:blipFill>
          <a:blip r:embed="rId1"/>
          <a:stretch/>
        </p:blipFill>
        <p:spPr>
          <a:xfrm>
            <a:off x="0" y="2327400"/>
            <a:ext cx="11961000" cy="4223880"/>
          </a:xfrm>
          <a:prstGeom prst="rect">
            <a:avLst/>
          </a:prstGeom>
          <a:ln>
            <a:noFill/>
          </a:ln>
        </p:spPr>
      </p:pic>
      <p:sp>
        <p:nvSpPr>
          <p:cNvPr id="779" name="CustomShape 3"/>
          <p:cNvSpPr/>
          <p:nvPr/>
        </p:nvSpPr>
        <p:spPr>
          <a:xfrm>
            <a:off x="1296000" y="4680000"/>
            <a:ext cx="1799280" cy="863280"/>
          </a:xfrm>
          <a:custGeom>
            <a:avLst/>
            <a:gdLst/>
            <a:ahLst/>
            <a:rect l="l" t="t" r="r" b="b"/>
            <a:pathLst>
              <a:path w="5002" h="2402">
                <a:moveTo>
                  <a:pt x="0" y="600"/>
                </a:moveTo>
                <a:lnTo>
                  <a:pt x="3750" y="600"/>
                </a:lnTo>
                <a:lnTo>
                  <a:pt x="3750" y="0"/>
                </a:lnTo>
                <a:lnTo>
                  <a:pt x="5001" y="1200"/>
                </a:lnTo>
                <a:lnTo>
                  <a:pt x="3750" y="2401"/>
                </a:lnTo>
                <a:lnTo>
                  <a:pt x="3750" y="1800"/>
                </a:lnTo>
                <a:lnTo>
                  <a:pt x="0" y="1800"/>
                </a:lnTo>
                <a:lnTo>
                  <a:pt x="0" y="600"/>
                </a:lnTo>
              </a:path>
            </a:pathLst>
          </a:cu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GB" sz="1800" spc="-1" strike="noStrike">
                <a:solidFill>
                  <a:srgbClr val="000000"/>
                </a:solidFill>
                <a:latin typeface="Arial"/>
                <a:ea typeface="DejaVu Sans"/>
              </a:rPr>
              <a:t>Wet point site</a:t>
            </a:r>
            <a:endParaRPr b="0" lang="en-GB" sz="1800" spc="-1" strike="noStrike">
              <a:latin typeface="Arial"/>
            </a:endParaRPr>
          </a:p>
        </p:txBody>
      </p:sp>
      <p:sp>
        <p:nvSpPr>
          <p:cNvPr id="780" name="CustomShape 4"/>
          <p:cNvSpPr/>
          <p:nvPr/>
        </p:nvSpPr>
        <p:spPr>
          <a:xfrm rot="43800">
            <a:off x="1875960" y="3681000"/>
            <a:ext cx="1583280" cy="647280"/>
          </a:xfrm>
          <a:custGeom>
            <a:avLst/>
            <a:gdLst/>
            <a:ahLst/>
            <a:rect l="l" t="t" r="r" b="b"/>
            <a:pathLst>
              <a:path w="4403" h="1801">
                <a:moveTo>
                  <a:pt x="0" y="454"/>
                </a:moveTo>
                <a:lnTo>
                  <a:pt x="3300" y="450"/>
                </a:lnTo>
                <a:lnTo>
                  <a:pt x="3299" y="0"/>
                </a:lnTo>
                <a:lnTo>
                  <a:pt x="4402" y="899"/>
                </a:lnTo>
                <a:lnTo>
                  <a:pt x="3301" y="1800"/>
                </a:lnTo>
                <a:lnTo>
                  <a:pt x="3301" y="1350"/>
                </a:lnTo>
                <a:lnTo>
                  <a:pt x="1" y="1354"/>
                </a:lnTo>
                <a:lnTo>
                  <a:pt x="0" y="454"/>
                </a:lnTo>
              </a:path>
            </a:pathLst>
          </a:cu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GB" sz="1800" spc="-1" strike="noStrike">
                <a:solidFill>
                  <a:srgbClr val="000000"/>
                </a:solidFill>
                <a:latin typeface="Arial"/>
                <a:ea typeface="DejaVu Sans"/>
              </a:rPr>
              <a:t>Trading centre</a:t>
            </a:r>
            <a:endParaRPr b="0" lang="en-GB" sz="1800" spc="-1" strike="noStrike">
              <a:latin typeface="Arial"/>
            </a:endParaRPr>
          </a:p>
        </p:txBody>
      </p:sp>
      <p:sp>
        <p:nvSpPr>
          <p:cNvPr id="781" name="CustomShape 5"/>
          <p:cNvSpPr/>
          <p:nvPr/>
        </p:nvSpPr>
        <p:spPr>
          <a:xfrm>
            <a:off x="8856000" y="4104000"/>
            <a:ext cx="1655280" cy="575280"/>
          </a:xfrm>
          <a:custGeom>
            <a:avLst/>
            <a:gdLst/>
            <a:ahLst/>
            <a:rect l="l" t="t" r="r" b="b"/>
            <a:pathLst>
              <a:path w="4602" h="1601">
                <a:moveTo>
                  <a:pt x="0" y="400"/>
                </a:moveTo>
                <a:lnTo>
                  <a:pt x="3450" y="400"/>
                </a:lnTo>
                <a:lnTo>
                  <a:pt x="3450" y="0"/>
                </a:lnTo>
                <a:lnTo>
                  <a:pt x="4601" y="800"/>
                </a:lnTo>
                <a:lnTo>
                  <a:pt x="3450" y="1600"/>
                </a:lnTo>
                <a:lnTo>
                  <a:pt x="3450" y="1200"/>
                </a:lnTo>
                <a:lnTo>
                  <a:pt x="0" y="1200"/>
                </a:lnTo>
                <a:lnTo>
                  <a:pt x="0" y="400"/>
                </a:lnTo>
              </a:path>
            </a:pathLst>
          </a:cu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GB" sz="1800" spc="-1" strike="noStrike">
                <a:solidFill>
                  <a:srgbClr val="000000"/>
                </a:solidFill>
                <a:latin typeface="Arial"/>
                <a:ea typeface="DejaVu Sans"/>
              </a:rPr>
              <a:t>Resources</a:t>
            </a:r>
            <a:endParaRPr b="0" lang="en-GB" sz="1800" spc="-1" strike="noStrike">
              <a:latin typeface="Arial"/>
            </a:endParaRPr>
          </a:p>
        </p:txBody>
      </p:sp>
      <p:sp>
        <p:nvSpPr>
          <p:cNvPr id="782" name="CustomShape 6"/>
          <p:cNvSpPr/>
          <p:nvPr/>
        </p:nvSpPr>
        <p:spPr>
          <a:xfrm>
            <a:off x="2088000" y="3240000"/>
            <a:ext cx="1655280" cy="503280"/>
          </a:xfrm>
          <a:custGeom>
            <a:avLst/>
            <a:gdLst/>
            <a:ahLst/>
            <a:rect l="l" t="t" r="r" b="b"/>
            <a:pathLst>
              <a:path w="4602" h="1401">
                <a:moveTo>
                  <a:pt x="0" y="350"/>
                </a:moveTo>
                <a:lnTo>
                  <a:pt x="3450" y="350"/>
                </a:lnTo>
                <a:lnTo>
                  <a:pt x="3450" y="0"/>
                </a:lnTo>
                <a:lnTo>
                  <a:pt x="4601" y="700"/>
                </a:lnTo>
                <a:lnTo>
                  <a:pt x="3450" y="1400"/>
                </a:lnTo>
                <a:lnTo>
                  <a:pt x="3450" y="1050"/>
                </a:lnTo>
                <a:lnTo>
                  <a:pt x="0" y="1050"/>
                </a:lnTo>
                <a:lnTo>
                  <a:pt x="0" y="350"/>
                </a:lnTo>
              </a:path>
            </a:pathLst>
          </a:cu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GB" sz="1800" spc="-1" strike="noStrike">
                <a:solidFill>
                  <a:srgbClr val="000000"/>
                </a:solidFill>
                <a:latin typeface="Arial"/>
                <a:ea typeface="DejaVu Sans"/>
              </a:rPr>
              <a:t>Bridging point</a:t>
            </a:r>
            <a:endParaRPr b="0" lang="en-GB" sz="1800" spc="-1" strike="noStrike">
              <a:latin typeface="Arial"/>
            </a:endParaRPr>
          </a:p>
        </p:txBody>
      </p:sp>
      <p:sp>
        <p:nvSpPr>
          <p:cNvPr id="783" name="CustomShape 7"/>
          <p:cNvSpPr/>
          <p:nvPr/>
        </p:nvSpPr>
        <p:spPr>
          <a:xfrm>
            <a:off x="4752000" y="2952000"/>
            <a:ext cx="2807280" cy="431280"/>
          </a:xfrm>
          <a:prstGeom prst="rect">
            <a:avLst/>
          </a:pr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GB" sz="1800" spc="-1" strike="noStrike">
                <a:solidFill>
                  <a:srgbClr val="000000"/>
                </a:solidFill>
                <a:latin typeface="Arial"/>
                <a:ea typeface="DejaVu Sans"/>
              </a:rPr>
              <a:t>Flat land for building on</a:t>
            </a:r>
            <a:endParaRPr b="0" lang="en-GB" sz="1800" spc="-1" strike="noStrike">
              <a:latin typeface="Arial"/>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a7a192"/>
        </a:solidFill>
      </p:bgPr>
    </p:bg>
    <p:spTree>
      <p:nvGrpSpPr>
        <p:cNvPr id="1" name=""/>
        <p:cNvGrpSpPr/>
        <p:nvPr/>
      </p:nvGrpSpPr>
      <p:grpSpPr>
        <a:xfrm>
          <a:off x="0" y="0"/>
          <a:ext cx="0" cy="0"/>
          <a:chOff x="0" y="0"/>
          <a:chExt cx="0" cy="0"/>
        </a:xfrm>
      </p:grpSpPr>
      <p:sp>
        <p:nvSpPr>
          <p:cNvPr id="784" name="CustomShape 1"/>
          <p:cNvSpPr/>
          <p:nvPr/>
        </p:nvSpPr>
        <p:spPr>
          <a:xfrm>
            <a:off x="0" y="0"/>
            <a:ext cx="453960" cy="6854760"/>
          </a:xfrm>
          <a:prstGeom prst="rect">
            <a:avLst/>
          </a:prstGeom>
          <a:solidFill>
            <a:srgbClr val="6f6f74"/>
          </a:solidFill>
          <a:ln w="25560">
            <a:noFill/>
          </a:ln>
        </p:spPr>
        <p:style>
          <a:lnRef idx="0"/>
          <a:fillRef idx="0"/>
          <a:effectRef idx="0"/>
          <a:fontRef idx="minor"/>
        </p:style>
      </p:sp>
      <p:sp>
        <p:nvSpPr>
          <p:cNvPr id="785" name="CustomShape 2"/>
          <p:cNvSpPr/>
          <p:nvPr/>
        </p:nvSpPr>
        <p:spPr>
          <a:xfrm>
            <a:off x="0" y="-2880"/>
            <a:ext cx="718560" cy="6854760"/>
          </a:xfrm>
          <a:prstGeom prst="rect">
            <a:avLst/>
          </a:prstGeom>
          <a:solidFill>
            <a:srgbClr val="618197"/>
          </a:solidFill>
          <a:ln w="25560">
            <a:noFill/>
          </a:ln>
        </p:spPr>
        <p:style>
          <a:lnRef idx="0"/>
          <a:fillRef idx="0"/>
          <a:effectRef idx="0"/>
          <a:fontRef idx="minor"/>
        </p:style>
      </p:sp>
      <p:sp>
        <p:nvSpPr>
          <p:cNvPr id="786" name="CustomShape 3"/>
          <p:cNvSpPr/>
          <p:nvPr/>
        </p:nvSpPr>
        <p:spPr>
          <a:xfrm>
            <a:off x="936000" y="16200"/>
            <a:ext cx="6262560" cy="990360"/>
          </a:xfrm>
          <a:prstGeom prst="rect">
            <a:avLst/>
          </a:prstGeom>
          <a:noFill/>
          <a:ln>
            <a:noFill/>
          </a:ln>
        </p:spPr>
        <p:style>
          <a:lnRef idx="0"/>
          <a:fillRef idx="0"/>
          <a:effectRef idx="0"/>
          <a:fontRef idx="minor"/>
        </p:style>
        <p:txBody>
          <a:bodyPr lIns="90000" rIns="90000" tIns="45000" bIns="45000" anchor="b">
            <a:normAutofit/>
          </a:bodyPr>
          <a:p>
            <a:pPr>
              <a:lnSpc>
                <a:spcPct val="85000"/>
              </a:lnSpc>
            </a:pPr>
            <a:r>
              <a:rPr b="0" lang="en-GB" sz="6000" spc="-52" strike="noStrike">
                <a:solidFill>
                  <a:srgbClr val="000000"/>
                </a:solidFill>
                <a:latin typeface="Corbel Light"/>
                <a:ea typeface="DejaVu Sans"/>
              </a:rPr>
              <a:t>Settlement function</a:t>
            </a:r>
            <a:endParaRPr b="0" lang="en-GB" sz="6000" spc="-1" strike="noStrike">
              <a:latin typeface="Arial"/>
            </a:endParaRPr>
          </a:p>
        </p:txBody>
      </p:sp>
      <p:sp>
        <p:nvSpPr>
          <p:cNvPr id="787" name="CustomShape 4"/>
          <p:cNvSpPr/>
          <p:nvPr/>
        </p:nvSpPr>
        <p:spPr>
          <a:xfrm>
            <a:off x="1008000" y="1224000"/>
            <a:ext cx="9940320" cy="2975040"/>
          </a:xfrm>
          <a:prstGeom prst="rect">
            <a:avLst/>
          </a:prstGeom>
          <a:noFill/>
          <a:ln>
            <a:noFill/>
          </a:ln>
        </p:spPr>
        <p:style>
          <a:lnRef idx="0"/>
          <a:fillRef idx="0"/>
          <a:effectRef idx="0"/>
          <a:fontRef idx="minor"/>
        </p:style>
        <p:txBody>
          <a:bodyPr lIns="90000" rIns="90000" tIns="45000" bIns="45000">
            <a:normAutofit fontScale="64000"/>
          </a:bodyPr>
          <a:p>
            <a:pPr>
              <a:lnSpc>
                <a:spcPct val="95000"/>
              </a:lnSpc>
              <a:spcBef>
                <a:spcPts val="1400"/>
              </a:spcBef>
              <a:spcAft>
                <a:spcPts val="201"/>
              </a:spcAft>
            </a:pPr>
            <a:r>
              <a:rPr b="1" lang="en-GB" sz="2800" spc="-1" strike="noStrike">
                <a:solidFill>
                  <a:srgbClr val="1b1b1b"/>
                </a:solidFill>
                <a:latin typeface="Corbel Light"/>
                <a:ea typeface="DejaVu Sans"/>
              </a:rPr>
              <a:t>Settlement functions: </a:t>
            </a:r>
            <a:r>
              <a:rPr b="0" lang="en-GB" sz="2800" spc="-1" strike="noStrike">
                <a:solidFill>
                  <a:srgbClr val="1b1b1b"/>
                </a:solidFill>
                <a:latin typeface="Corbel Light"/>
                <a:ea typeface="DejaVu Sans"/>
              </a:rPr>
              <a:t>the activities that take place in a settlement.  A settlement usually has more than one function but one is often more important than the others. Settlement functions can be grouped into a number of categories, such as residential, recreational, retail, government, entertainment and industrial</a:t>
            </a:r>
            <a:r>
              <a:rPr b="1" lang="en-GB" sz="2800" spc="-1" strike="noStrike">
                <a:solidFill>
                  <a:srgbClr val="1b1b1b"/>
                </a:solidFill>
                <a:latin typeface="Corbel Light"/>
                <a:ea typeface="DejaVu Sans"/>
              </a:rPr>
              <a:t>.</a:t>
            </a:r>
            <a:endParaRPr b="0" lang="en-GB" sz="2800" spc="-1" strike="noStrike">
              <a:latin typeface="Arial"/>
            </a:endParaRPr>
          </a:p>
          <a:p>
            <a:pPr>
              <a:lnSpc>
                <a:spcPct val="95000"/>
              </a:lnSpc>
              <a:spcBef>
                <a:spcPts val="1400"/>
              </a:spcBef>
              <a:spcAft>
                <a:spcPts val="201"/>
              </a:spcAft>
            </a:pPr>
            <a:r>
              <a:rPr b="0" lang="en-GB" sz="2800" spc="-1" strike="noStrike">
                <a:solidFill>
                  <a:srgbClr val="1b1b1b"/>
                </a:solidFill>
                <a:latin typeface="Corbel Light"/>
                <a:ea typeface="DejaVu Sans"/>
              </a:rPr>
              <a:t>Most large settlements in MEDC’s (more economically developed countries) are </a:t>
            </a:r>
            <a:r>
              <a:rPr b="1" lang="en-GB" sz="2800" spc="-1" strike="noStrike">
                <a:solidFill>
                  <a:srgbClr val="1b1b1b"/>
                </a:solidFill>
                <a:latin typeface="Corbel Light"/>
                <a:ea typeface="DejaVu Sans"/>
              </a:rPr>
              <a:t>multifunctional</a:t>
            </a:r>
            <a:r>
              <a:rPr b="0" lang="en-GB" sz="2800" spc="-1" strike="noStrike">
                <a:solidFill>
                  <a:srgbClr val="1b1b1b"/>
                </a:solidFill>
                <a:latin typeface="Corbel Light"/>
                <a:ea typeface="DejaVu Sans"/>
              </a:rPr>
              <a:t> and perform a range of functions such as retail, education and industry.</a:t>
            </a:r>
            <a:endParaRPr b="0" lang="en-GB" sz="2800" spc="-1" strike="noStrike">
              <a:latin typeface="Arial"/>
            </a:endParaRPr>
          </a:p>
          <a:p>
            <a:pPr>
              <a:lnSpc>
                <a:spcPct val="95000"/>
              </a:lnSpc>
              <a:spcBef>
                <a:spcPts val="1400"/>
              </a:spcBef>
              <a:spcAft>
                <a:spcPts val="201"/>
              </a:spcAft>
            </a:pPr>
            <a:r>
              <a:rPr b="0" lang="en-GB" sz="2800" spc="-1" strike="noStrike">
                <a:solidFill>
                  <a:srgbClr val="1b1b1b"/>
                </a:solidFill>
                <a:latin typeface="Corbel Light"/>
                <a:ea typeface="DejaVu Sans"/>
              </a:rPr>
              <a:t>However, when settlements first started to grow, most had only </a:t>
            </a:r>
            <a:r>
              <a:rPr b="1" lang="en-GB" sz="2800" spc="-1" strike="noStrike">
                <a:solidFill>
                  <a:srgbClr val="1b1b1b"/>
                </a:solidFill>
                <a:latin typeface="Corbel Light"/>
                <a:ea typeface="DejaVu Sans"/>
              </a:rPr>
              <a:t>one distinct function</a:t>
            </a:r>
            <a:r>
              <a:rPr b="0" lang="en-GB" sz="2800" spc="-1" strike="noStrike">
                <a:solidFill>
                  <a:srgbClr val="1b1b1b"/>
                </a:solidFill>
                <a:latin typeface="Corbel Light"/>
                <a:ea typeface="DejaVu Sans"/>
              </a:rPr>
              <a:t>, and others developed as the settlement grew</a:t>
            </a:r>
            <a:r>
              <a:rPr b="0" lang="en-GB" sz="2300" spc="-1" strike="noStrike">
                <a:solidFill>
                  <a:srgbClr val="1b1b1b"/>
                </a:solidFill>
                <a:latin typeface="Century Schoolbook"/>
                <a:ea typeface="DejaVu Sans"/>
              </a:rPr>
              <a:t>.</a:t>
            </a:r>
            <a:endParaRPr b="0" lang="en-GB" sz="2300" spc="-1" strike="noStrike">
              <a:latin typeface="Arial"/>
            </a:endParaRPr>
          </a:p>
          <a:p>
            <a:pPr>
              <a:lnSpc>
                <a:spcPct val="95000"/>
              </a:lnSpc>
              <a:spcBef>
                <a:spcPts val="1400"/>
              </a:spcBef>
              <a:spcAft>
                <a:spcPts val="201"/>
              </a:spcAft>
            </a:pPr>
            <a:endParaRPr b="0" lang="en-GB" sz="2300" spc="-1" strike="noStrike">
              <a:latin typeface="Arial"/>
            </a:endParaRPr>
          </a:p>
        </p:txBody>
      </p:sp>
      <p:pic>
        <p:nvPicPr>
          <p:cNvPr id="788" name="" descr=""/>
          <p:cNvPicPr/>
          <p:nvPr/>
        </p:nvPicPr>
        <p:blipFill>
          <a:blip r:embed="rId1"/>
          <a:stretch/>
        </p:blipFill>
        <p:spPr>
          <a:xfrm>
            <a:off x="1061640" y="4392000"/>
            <a:ext cx="9808920" cy="2312640"/>
          </a:xfrm>
          <a:prstGeom prst="rect">
            <a:avLst/>
          </a:prstGeom>
          <a:ln>
            <a:noFill/>
          </a:ln>
        </p:spPr>
      </p:pic>
      <p:sp>
        <p:nvSpPr>
          <p:cNvPr id="789" name="CustomShape 5"/>
          <p:cNvSpPr/>
          <p:nvPr/>
        </p:nvSpPr>
        <p:spPr>
          <a:xfrm>
            <a:off x="4032000" y="6408000"/>
            <a:ext cx="3454560" cy="2732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300" spc="-1" strike="noStrike" u="sng">
                <a:solidFill>
                  <a:srgbClr val="67aabf"/>
                </a:solidFill>
                <a:uFillTx/>
                <a:latin typeface="Arial"/>
                <a:ea typeface="DejaVu Sans"/>
                <a:hlinkClick r:id="rId2"/>
              </a:rPr>
              <a:t>https://www.internetgeography.net/</a:t>
            </a:r>
            <a:endParaRPr b="0" lang="en-GB" sz="1300" spc="-1" strike="noStrike">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0" name="CustomShape 1"/>
          <p:cNvSpPr/>
          <p:nvPr/>
        </p:nvSpPr>
        <p:spPr>
          <a:xfrm>
            <a:off x="648000" y="470520"/>
            <a:ext cx="7808760" cy="752040"/>
          </a:xfrm>
          <a:prstGeom prst="rect">
            <a:avLst/>
          </a:prstGeom>
          <a:noFill/>
          <a:ln>
            <a:noFill/>
          </a:ln>
        </p:spPr>
        <p:style>
          <a:lnRef idx="0"/>
          <a:fillRef idx="0"/>
          <a:effectRef idx="0"/>
          <a:fontRef idx="minor"/>
        </p:style>
        <p:txBody>
          <a:bodyPr lIns="90000" rIns="90000" tIns="45000" bIns="45000" anchor="b">
            <a:noAutofit/>
          </a:bodyPr>
          <a:p>
            <a:pPr>
              <a:lnSpc>
                <a:spcPct val="90000"/>
              </a:lnSpc>
            </a:pPr>
            <a:r>
              <a:rPr b="0" lang="en-GB" sz="4800" spc="-52" strike="noStrike">
                <a:solidFill>
                  <a:srgbClr val="000000"/>
                </a:solidFill>
                <a:latin typeface="Corbel Light"/>
                <a:ea typeface="DejaVu Sans"/>
              </a:rPr>
              <a:t>Examples of functions</a:t>
            </a:r>
            <a:endParaRPr b="0" lang="en-GB" sz="4800" spc="-1" strike="noStrike">
              <a:latin typeface="Arial"/>
            </a:endParaRPr>
          </a:p>
        </p:txBody>
      </p:sp>
      <p:sp>
        <p:nvSpPr>
          <p:cNvPr id="791" name="CustomShape 2"/>
          <p:cNvSpPr/>
          <p:nvPr/>
        </p:nvSpPr>
        <p:spPr>
          <a:xfrm>
            <a:off x="360000" y="1296000"/>
            <a:ext cx="10438560" cy="5254560"/>
          </a:xfrm>
          <a:prstGeom prst="rect">
            <a:avLst/>
          </a:prstGeom>
          <a:noFill/>
          <a:ln>
            <a:noFill/>
          </a:ln>
        </p:spPr>
        <p:style>
          <a:lnRef idx="0"/>
          <a:fillRef idx="0"/>
          <a:effectRef idx="0"/>
          <a:fontRef idx="minor"/>
        </p:style>
        <p:txBody>
          <a:bodyPr lIns="90000" rIns="90000" tIns="45000" bIns="45000">
            <a:normAutofit/>
          </a:bodyPr>
          <a:p>
            <a:pPr marL="182880" indent="-179640">
              <a:lnSpc>
                <a:spcPct val="95000"/>
              </a:lnSpc>
              <a:spcBef>
                <a:spcPts val="1400"/>
              </a:spcBef>
              <a:spcAft>
                <a:spcPts val="201"/>
              </a:spcAft>
              <a:buClr>
                <a:srgbClr val="6f6f74"/>
              </a:buClr>
              <a:buSzPct val="80000"/>
              <a:buFont typeface="Arial"/>
              <a:buChar char="•"/>
            </a:pPr>
            <a:r>
              <a:rPr b="1" lang="en-GB" sz="2200" spc="-1" strike="noStrike">
                <a:solidFill>
                  <a:srgbClr val="000000"/>
                </a:solidFill>
                <a:latin typeface="Corbel Light"/>
                <a:ea typeface="DejaVu Sans"/>
              </a:rPr>
              <a:t>Port </a:t>
            </a:r>
            <a:r>
              <a:rPr b="0" lang="en-GB" sz="2200" spc="-1" strike="noStrike">
                <a:solidFill>
                  <a:srgbClr val="000000"/>
                </a:solidFill>
                <a:latin typeface="Corbel Light"/>
                <a:ea typeface="DejaVu Sans"/>
              </a:rPr>
              <a:t>- the original function of cities such as</a:t>
            </a:r>
            <a:r>
              <a:rPr b="1" lang="en-GB" sz="2200" spc="-1" strike="noStrike">
                <a:solidFill>
                  <a:srgbClr val="000000"/>
                </a:solidFill>
                <a:latin typeface="Corbel Light"/>
                <a:ea typeface="DejaVu Sans"/>
              </a:rPr>
              <a:t> Liverpool and Southampton</a:t>
            </a:r>
            <a:r>
              <a:rPr b="0" lang="en-GB" sz="2200" spc="-1" strike="noStrike">
                <a:solidFill>
                  <a:srgbClr val="000000"/>
                </a:solidFill>
                <a:latin typeface="Corbel Light"/>
                <a:ea typeface="DejaVu Sans"/>
              </a:rPr>
              <a:t>. Both are still ports, but this function has diminished in importance and they are now multifunctional.</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1" lang="en-GB" sz="2200" spc="-1" strike="noStrike">
                <a:solidFill>
                  <a:srgbClr val="000000"/>
                </a:solidFill>
                <a:latin typeface="Corbel Light"/>
                <a:ea typeface="DejaVu Sans"/>
              </a:rPr>
              <a:t>Market town </a:t>
            </a:r>
            <a:r>
              <a:rPr b="0" lang="en-GB" sz="2200" spc="-1" strike="noStrike">
                <a:solidFill>
                  <a:srgbClr val="000000"/>
                </a:solidFill>
                <a:latin typeface="Corbel Light"/>
                <a:ea typeface="DejaVu Sans"/>
              </a:rPr>
              <a:t>- </a:t>
            </a:r>
            <a:r>
              <a:rPr b="1" lang="en-GB" sz="2200" spc="-1" strike="noStrike">
                <a:solidFill>
                  <a:srgbClr val="000000"/>
                </a:solidFill>
                <a:latin typeface="Corbel Light"/>
                <a:ea typeface="DejaVu Sans"/>
              </a:rPr>
              <a:t>Watford</a:t>
            </a:r>
            <a:r>
              <a:rPr b="0" lang="en-GB" sz="2200" spc="-1" strike="noStrike">
                <a:solidFill>
                  <a:srgbClr val="000000"/>
                </a:solidFill>
                <a:latin typeface="Corbel Light"/>
                <a:ea typeface="DejaVu Sans"/>
              </a:rPr>
              <a:t> was originally a market town, and although it still holds a regular market, it is now a thriving multifunctional centre.</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1" lang="en-GB" sz="2200" spc="-1" strike="noStrike">
                <a:solidFill>
                  <a:srgbClr val="000000"/>
                </a:solidFill>
                <a:latin typeface="Corbel Light"/>
                <a:ea typeface="DejaVu Sans"/>
              </a:rPr>
              <a:t>Resort</a:t>
            </a:r>
            <a:r>
              <a:rPr b="0" lang="en-GB" sz="2200" spc="-1" strike="noStrike">
                <a:solidFill>
                  <a:srgbClr val="000000"/>
                </a:solidFill>
                <a:latin typeface="Corbel Light"/>
                <a:ea typeface="DejaVu Sans"/>
              </a:rPr>
              <a:t> - </a:t>
            </a:r>
            <a:r>
              <a:rPr b="1" lang="en-GB" sz="2200" spc="-1" strike="noStrike">
                <a:solidFill>
                  <a:srgbClr val="000000"/>
                </a:solidFill>
                <a:latin typeface="Corbel Light"/>
                <a:ea typeface="DejaVu Sans"/>
              </a:rPr>
              <a:t>Southport</a:t>
            </a:r>
            <a:r>
              <a:rPr b="0" lang="en-GB" sz="2200" spc="-1" strike="noStrike">
                <a:solidFill>
                  <a:srgbClr val="000000"/>
                </a:solidFill>
                <a:latin typeface="Corbel Light"/>
                <a:ea typeface="DejaVu Sans"/>
              </a:rPr>
              <a:t> was a popular Victorian seaside resort, although it now has many functions and is a commuter settlement for Liverpool.</a:t>
            </a:r>
            <a:endParaRPr b="0" lang="en-GB" sz="2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1" lang="en-GB" sz="2200" spc="-1" strike="noStrike">
                <a:solidFill>
                  <a:srgbClr val="000000"/>
                </a:solidFill>
                <a:latin typeface="Corbel Light"/>
                <a:ea typeface="DejaVu Sans"/>
              </a:rPr>
              <a:t>Industrial centre </a:t>
            </a:r>
            <a:r>
              <a:rPr b="0" lang="en-GB" sz="2200" spc="-1" strike="noStrike">
                <a:solidFill>
                  <a:srgbClr val="000000"/>
                </a:solidFill>
                <a:latin typeface="Corbel Light"/>
                <a:ea typeface="DejaVu Sans"/>
              </a:rPr>
              <a:t>- </a:t>
            </a:r>
            <a:r>
              <a:rPr b="1" lang="en-GB" sz="2200" spc="-1" strike="noStrike">
                <a:solidFill>
                  <a:srgbClr val="000000"/>
                </a:solidFill>
                <a:latin typeface="Corbel Light"/>
                <a:ea typeface="DejaVu Sans"/>
              </a:rPr>
              <a:t>Sheffield</a:t>
            </a:r>
            <a:r>
              <a:rPr b="0" lang="en-GB" sz="2200" spc="-1" strike="noStrike">
                <a:solidFill>
                  <a:srgbClr val="000000"/>
                </a:solidFill>
                <a:latin typeface="Corbel Light"/>
                <a:ea typeface="DejaVu Sans"/>
              </a:rPr>
              <a:t> developed as an important centre in the iron and steel industry. Although steel is still produced, its prominence has declined and Sheffield is a thriving multifunctional city.</a:t>
            </a:r>
            <a:endParaRPr b="0" lang="en-GB" sz="2200" spc="-1" strike="noStrike">
              <a:latin typeface="Arial"/>
            </a:endParaRPr>
          </a:p>
          <a:p>
            <a:pPr>
              <a:lnSpc>
                <a:spcPct val="95000"/>
              </a:lnSpc>
              <a:spcBef>
                <a:spcPts val="1400"/>
              </a:spcBef>
              <a:spcAft>
                <a:spcPts val="201"/>
              </a:spcAft>
            </a:pPr>
            <a:r>
              <a:rPr b="1" lang="en-GB" sz="2600" spc="-1" strike="noStrike">
                <a:solidFill>
                  <a:srgbClr val="000000"/>
                </a:solidFill>
                <a:latin typeface="Corbel Light"/>
                <a:ea typeface="DejaVu Sans"/>
              </a:rPr>
              <a:t>For each example above suggest which site features it would have originally needed to enabled it to fulfil this function</a:t>
            </a:r>
            <a:r>
              <a:rPr b="0" lang="en-GB" sz="2200" spc="-1" strike="noStrike">
                <a:solidFill>
                  <a:srgbClr val="000000"/>
                </a:solidFill>
                <a:latin typeface="Corbel Light"/>
                <a:ea typeface="DejaVu Sans"/>
              </a:rPr>
              <a:t>. </a:t>
            </a:r>
            <a:endParaRPr b="0" lang="en-GB" sz="2200" spc="-1" strike="noStrike">
              <a:latin typeface="Arial"/>
            </a:endParaRPr>
          </a:p>
          <a:p>
            <a:pPr>
              <a:lnSpc>
                <a:spcPct val="95000"/>
              </a:lnSpc>
              <a:spcBef>
                <a:spcPts val="1400"/>
              </a:spcBef>
              <a:spcAft>
                <a:spcPts val="201"/>
              </a:spcAft>
            </a:pPr>
            <a:r>
              <a:rPr b="1" lang="en-GB" sz="2600" spc="-1" strike="noStrike">
                <a:solidFill>
                  <a:srgbClr val="000000"/>
                </a:solidFill>
                <a:latin typeface="Corbel Light"/>
                <a:ea typeface="DejaVu Sans"/>
              </a:rPr>
              <a:t>Look on Google maps at these locations now and see what other functions they have. Eg can you see the university in Sheffield? </a:t>
            </a:r>
            <a:endParaRPr b="0" lang="en-GB" sz="2600" spc="-1" strike="noStrike">
              <a:latin typeface="Arial"/>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a7a192"/>
        </a:solidFill>
      </p:bgPr>
    </p:bg>
    <p:spTree>
      <p:nvGrpSpPr>
        <p:cNvPr id="1" name=""/>
        <p:cNvGrpSpPr/>
        <p:nvPr/>
      </p:nvGrpSpPr>
      <p:grpSpPr>
        <a:xfrm>
          <a:off x="0" y="0"/>
          <a:ext cx="0" cy="0"/>
          <a:chOff x="0" y="0"/>
          <a:chExt cx="0" cy="0"/>
        </a:xfrm>
      </p:grpSpPr>
      <p:sp>
        <p:nvSpPr>
          <p:cNvPr id="792" name="CustomShape 1"/>
          <p:cNvSpPr/>
          <p:nvPr/>
        </p:nvSpPr>
        <p:spPr>
          <a:xfrm>
            <a:off x="0" y="0"/>
            <a:ext cx="453960" cy="6854760"/>
          </a:xfrm>
          <a:prstGeom prst="rect">
            <a:avLst/>
          </a:prstGeom>
          <a:solidFill>
            <a:srgbClr val="6f6f74"/>
          </a:solidFill>
          <a:ln w="25560">
            <a:noFill/>
          </a:ln>
        </p:spPr>
        <p:style>
          <a:lnRef idx="0"/>
          <a:fillRef idx="0"/>
          <a:effectRef idx="0"/>
          <a:fontRef idx="minor"/>
        </p:style>
      </p:sp>
      <p:sp>
        <p:nvSpPr>
          <p:cNvPr id="793" name="CustomShape 2"/>
          <p:cNvSpPr/>
          <p:nvPr/>
        </p:nvSpPr>
        <p:spPr>
          <a:xfrm>
            <a:off x="12960" y="720"/>
            <a:ext cx="11289600" cy="4678200"/>
          </a:xfrm>
          <a:prstGeom prst="rect">
            <a:avLst/>
          </a:prstGeom>
          <a:solidFill>
            <a:srgbClr val="1c1c1c"/>
          </a:solidFill>
          <a:ln w="25560">
            <a:noFill/>
          </a:ln>
        </p:spPr>
        <p:style>
          <a:lnRef idx="0"/>
          <a:fillRef idx="0"/>
          <a:effectRef idx="0"/>
          <a:fontRef idx="minor"/>
        </p:style>
      </p:sp>
      <p:sp>
        <p:nvSpPr>
          <p:cNvPr id="794" name="CustomShape 3"/>
          <p:cNvSpPr/>
          <p:nvPr/>
        </p:nvSpPr>
        <p:spPr>
          <a:xfrm>
            <a:off x="0" y="4680000"/>
            <a:ext cx="11289600" cy="2176560"/>
          </a:xfrm>
          <a:prstGeom prst="rect">
            <a:avLst/>
          </a:prstGeom>
          <a:solidFill>
            <a:srgbClr val="d6d3cc"/>
          </a:solidFill>
          <a:ln w="25560">
            <a:noFill/>
          </a:ln>
        </p:spPr>
        <p:style>
          <a:lnRef idx="0"/>
          <a:fillRef idx="0"/>
          <a:effectRef idx="0"/>
          <a:fontRef idx="minor"/>
        </p:style>
      </p:sp>
      <p:sp>
        <p:nvSpPr>
          <p:cNvPr id="795" name="CustomShape 4"/>
          <p:cNvSpPr/>
          <p:nvPr/>
        </p:nvSpPr>
        <p:spPr>
          <a:xfrm>
            <a:off x="288000" y="4608000"/>
            <a:ext cx="6987240" cy="1350360"/>
          </a:xfrm>
          <a:prstGeom prst="rect">
            <a:avLst/>
          </a:prstGeom>
          <a:noFill/>
          <a:ln>
            <a:noFill/>
          </a:ln>
        </p:spPr>
        <p:style>
          <a:lnRef idx="0"/>
          <a:fillRef idx="0"/>
          <a:effectRef idx="0"/>
          <a:fontRef idx="minor"/>
        </p:style>
        <p:txBody>
          <a:bodyPr lIns="90000" rIns="90000" tIns="45000" bIns="45000" anchor="ctr">
            <a:normAutofit/>
          </a:bodyPr>
          <a:p>
            <a:pPr>
              <a:lnSpc>
                <a:spcPct val="85000"/>
              </a:lnSpc>
            </a:pPr>
            <a:r>
              <a:rPr b="0" lang="en-GB" sz="6000" spc="-52" strike="noStrike">
                <a:solidFill>
                  <a:srgbClr val="ffffff"/>
                </a:solidFill>
                <a:latin typeface="Corbel Light"/>
                <a:ea typeface="DejaVu Sans"/>
              </a:rPr>
              <a:t>Settlement Hierarchy</a:t>
            </a:r>
            <a:endParaRPr b="0" lang="en-GB" sz="6000" spc="-1" strike="noStrike">
              <a:latin typeface="Arial"/>
            </a:endParaRPr>
          </a:p>
        </p:txBody>
      </p:sp>
      <p:sp>
        <p:nvSpPr>
          <p:cNvPr id="796" name="CustomShape 5"/>
          <p:cNvSpPr/>
          <p:nvPr/>
        </p:nvSpPr>
        <p:spPr>
          <a:xfrm>
            <a:off x="363240" y="5832000"/>
            <a:ext cx="10435320" cy="847800"/>
          </a:xfrm>
          <a:prstGeom prst="rect">
            <a:avLst/>
          </a:prstGeom>
          <a:noFill/>
          <a:ln>
            <a:noFill/>
          </a:ln>
        </p:spPr>
        <p:style>
          <a:lnRef idx="0"/>
          <a:fillRef idx="0"/>
          <a:effectRef idx="0"/>
          <a:fontRef idx="minor"/>
        </p:style>
        <p:txBody>
          <a:bodyPr lIns="90000" rIns="90000" tIns="45000" bIns="45000">
            <a:normAutofit/>
          </a:bodyPr>
          <a:p>
            <a:pPr>
              <a:lnSpc>
                <a:spcPct val="95000"/>
              </a:lnSpc>
              <a:spcBef>
                <a:spcPts val="1400"/>
              </a:spcBef>
              <a:spcAft>
                <a:spcPts val="201"/>
              </a:spcAft>
            </a:pPr>
            <a:r>
              <a:rPr b="0" lang="en-GB" sz="4400" spc="-1" strike="noStrike">
                <a:solidFill>
                  <a:srgbClr val="000000"/>
                </a:solidFill>
                <a:latin typeface="Corbel Light"/>
                <a:ea typeface="DejaVu Sans"/>
              </a:rPr>
              <a:t>The order of settlements in terms of their size.</a:t>
            </a:r>
            <a:endParaRPr b="0" lang="en-GB" sz="4400" spc="-1" strike="noStrike">
              <a:latin typeface="Arial"/>
            </a:endParaRPr>
          </a:p>
        </p:txBody>
      </p:sp>
      <p:sp>
        <p:nvSpPr>
          <p:cNvPr id="797" name="CustomShape 6"/>
          <p:cNvSpPr/>
          <p:nvPr/>
        </p:nvSpPr>
        <p:spPr>
          <a:xfrm>
            <a:off x="288000" y="360000"/>
            <a:ext cx="6694920" cy="4246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2400" spc="-1" strike="noStrike">
                <a:solidFill>
                  <a:srgbClr val="ffffff"/>
                </a:solidFill>
                <a:latin typeface="Corbel Light"/>
                <a:ea typeface="DejaVu Sans"/>
              </a:rPr>
              <a:t>There is a clear relationship between the size of a settlement population and the number of functions and services it provides. You can see on the graph that as the size of the population increases the number of functions and services that they provide also increases.  It is a positive correlation.</a:t>
            </a:r>
            <a:endParaRPr b="0" lang="en-GB" sz="2400" spc="-1" strike="noStrike">
              <a:latin typeface="Arial"/>
            </a:endParaRPr>
          </a:p>
          <a:p>
            <a:pPr>
              <a:lnSpc>
                <a:spcPct val="100000"/>
              </a:lnSpc>
            </a:pPr>
            <a:r>
              <a:rPr b="0" lang="en-GB" sz="1500" spc="-1" strike="noStrike">
                <a:solidFill>
                  <a:srgbClr val="ffffff"/>
                </a:solidFill>
                <a:latin typeface="Corbel Light"/>
                <a:ea typeface="DejaVu Sans"/>
              </a:rPr>
              <a:t> </a:t>
            </a:r>
            <a:endParaRPr b="0" lang="en-GB" sz="1500" spc="-1" strike="noStrike">
              <a:latin typeface="Arial"/>
            </a:endParaRPr>
          </a:p>
          <a:p>
            <a:pPr>
              <a:lnSpc>
                <a:spcPct val="100000"/>
              </a:lnSpc>
            </a:pPr>
            <a:r>
              <a:rPr b="0" lang="en-GB" sz="2400" spc="-1" strike="noStrike">
                <a:solidFill>
                  <a:srgbClr val="ffffff"/>
                </a:solidFill>
                <a:latin typeface="Corbel Light"/>
                <a:ea typeface="DejaVu Sans"/>
              </a:rPr>
              <a:t>The settlements can be classified as </a:t>
            </a:r>
            <a:r>
              <a:rPr b="1" lang="en-GB" sz="2400" spc="-1" strike="noStrike">
                <a:solidFill>
                  <a:srgbClr val="ffffff"/>
                </a:solidFill>
                <a:latin typeface="Corbel Light"/>
                <a:ea typeface="DejaVu Sans"/>
              </a:rPr>
              <a:t>High order, Middle order and Low order</a:t>
            </a:r>
            <a:r>
              <a:rPr b="0" lang="en-GB" sz="2400" spc="-1" strike="noStrike">
                <a:solidFill>
                  <a:srgbClr val="ffffff"/>
                </a:solidFill>
                <a:latin typeface="Corbel Light"/>
                <a:ea typeface="DejaVu Sans"/>
              </a:rPr>
              <a:t> settlements based on their service provision.  This is known as the </a:t>
            </a:r>
            <a:r>
              <a:rPr b="1" lang="en-GB" sz="2400" spc="-1" strike="noStrike">
                <a:solidFill>
                  <a:srgbClr val="ffffff"/>
                </a:solidFill>
                <a:latin typeface="Corbel Light"/>
                <a:ea typeface="DejaVu Sans"/>
              </a:rPr>
              <a:t>Settlement Hierarchy</a:t>
            </a:r>
            <a:r>
              <a:rPr b="0" lang="en-GB" sz="2400" spc="-1" strike="noStrike">
                <a:solidFill>
                  <a:srgbClr val="ffffff"/>
                </a:solidFill>
                <a:latin typeface="Corbel Light"/>
                <a:ea typeface="DejaVu Sans"/>
              </a:rPr>
              <a:t>.</a:t>
            </a:r>
            <a:r>
              <a:rPr b="0" lang="en-GB" sz="1800" spc="-1" strike="noStrike">
                <a:solidFill>
                  <a:srgbClr val="ffffff"/>
                </a:solidFill>
                <a:latin typeface="Arial"/>
                <a:ea typeface="DejaVu Sans"/>
              </a:rPr>
              <a:t> </a:t>
            </a:r>
            <a:endParaRPr b="0" lang="en-GB" sz="1800" spc="-1" strike="noStrike">
              <a:latin typeface="Arial"/>
            </a:endParaRPr>
          </a:p>
        </p:txBody>
      </p:sp>
      <p:pic>
        <p:nvPicPr>
          <p:cNvPr id="798" name="" descr=""/>
          <p:cNvPicPr/>
          <p:nvPr/>
        </p:nvPicPr>
        <p:blipFill>
          <a:blip r:embed="rId1"/>
          <a:srcRect l="12321" t="11172" r="6003" b="28979"/>
          <a:stretch/>
        </p:blipFill>
        <p:spPr>
          <a:xfrm>
            <a:off x="6975720" y="192600"/>
            <a:ext cx="5038920" cy="5222160"/>
          </a:xfrm>
          <a:prstGeom prst="rect">
            <a:avLst/>
          </a:prstGeom>
          <a:ln>
            <a:noFill/>
          </a:ln>
        </p:spPr>
      </p:pic>
      <p:sp>
        <p:nvSpPr>
          <p:cNvPr id="799" name="CustomShape 7"/>
          <p:cNvSpPr/>
          <p:nvPr/>
        </p:nvSpPr>
        <p:spPr>
          <a:xfrm>
            <a:off x="8856000" y="5256000"/>
            <a:ext cx="3238920" cy="203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900" spc="-1" strike="noStrike">
                <a:solidFill>
                  <a:srgbClr val="000000"/>
                </a:solidFill>
                <a:latin typeface="Corbel Light"/>
                <a:ea typeface="DejaVu Sans"/>
              </a:rPr>
              <a:t>P Guinness, G Nagle, AS Geography, Concepts and Cases Hodder.</a:t>
            </a:r>
            <a:endParaRPr b="0" lang="en-GB" sz="900" spc="-1" strike="noStrike">
              <a:latin typeface="Arial"/>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34" name="CustomShape 1"/>
          <p:cNvSpPr/>
          <p:nvPr/>
        </p:nvSpPr>
        <p:spPr>
          <a:xfrm>
            <a:off x="0" y="0"/>
            <a:ext cx="12217680" cy="6854760"/>
          </a:xfrm>
          <a:prstGeom prst="rect">
            <a:avLst/>
          </a:prstGeom>
          <a:solidFill>
            <a:srgbClr val="ffffff"/>
          </a:solidFill>
          <a:ln w="25560">
            <a:noFill/>
          </a:ln>
        </p:spPr>
        <p:style>
          <a:lnRef idx="0"/>
          <a:fillRef idx="0"/>
          <a:effectRef idx="0"/>
          <a:fontRef idx="minor"/>
        </p:style>
      </p:sp>
      <p:sp>
        <p:nvSpPr>
          <p:cNvPr id="635" name="CustomShape 2"/>
          <p:cNvSpPr/>
          <p:nvPr/>
        </p:nvSpPr>
        <p:spPr>
          <a:xfrm>
            <a:off x="0" y="0"/>
            <a:ext cx="911160" cy="6854760"/>
          </a:xfrm>
          <a:prstGeom prst="rect">
            <a:avLst/>
          </a:prstGeom>
          <a:solidFill>
            <a:srgbClr val="343437"/>
          </a:solidFill>
          <a:ln w="25560">
            <a:noFill/>
          </a:ln>
        </p:spPr>
        <p:style>
          <a:lnRef idx="0"/>
          <a:fillRef idx="0"/>
          <a:effectRef idx="0"/>
          <a:fontRef idx="minor"/>
        </p:style>
      </p:sp>
      <p:sp>
        <p:nvSpPr>
          <p:cNvPr id="636" name="CustomShape 3"/>
          <p:cNvSpPr/>
          <p:nvPr/>
        </p:nvSpPr>
        <p:spPr>
          <a:xfrm>
            <a:off x="11763720" y="0"/>
            <a:ext cx="453960" cy="6854760"/>
          </a:xfrm>
          <a:prstGeom prst="rect">
            <a:avLst/>
          </a:prstGeom>
          <a:solidFill>
            <a:srgbClr val="6f6f74"/>
          </a:solidFill>
          <a:ln w="25560">
            <a:noFill/>
          </a:ln>
        </p:spPr>
        <p:style>
          <a:lnRef idx="0"/>
          <a:fillRef idx="0"/>
          <a:effectRef idx="0"/>
          <a:fontRef idx="minor"/>
        </p:style>
      </p:sp>
      <p:sp>
        <p:nvSpPr>
          <p:cNvPr id="637" name="CustomShape 4"/>
          <p:cNvSpPr/>
          <p:nvPr/>
        </p:nvSpPr>
        <p:spPr>
          <a:xfrm>
            <a:off x="1409760" y="370440"/>
            <a:ext cx="9855000" cy="632880"/>
          </a:xfrm>
          <a:prstGeom prst="rect">
            <a:avLst/>
          </a:prstGeom>
          <a:noFill/>
          <a:ln>
            <a:noFill/>
          </a:ln>
        </p:spPr>
        <p:style>
          <a:lnRef idx="0"/>
          <a:fillRef idx="0"/>
          <a:effectRef idx="0"/>
          <a:fontRef idx="minor"/>
        </p:style>
        <p:txBody>
          <a:bodyPr lIns="90000" rIns="90000" tIns="45000" bIns="45000" anchor="b">
            <a:normAutofit fontScale="84000"/>
          </a:bodyPr>
          <a:p>
            <a:pPr>
              <a:lnSpc>
                <a:spcPct val="90000"/>
              </a:lnSpc>
            </a:pPr>
            <a:r>
              <a:rPr b="0" lang="en-GB" sz="4400" spc="-52" strike="noStrike">
                <a:solidFill>
                  <a:srgbClr val="000000"/>
                </a:solidFill>
                <a:latin typeface="Century Schoolbook"/>
                <a:ea typeface="DejaVu Sans"/>
              </a:rPr>
              <a:t>1.5 Settlements and service provision</a:t>
            </a:r>
            <a:endParaRPr b="0" lang="en-GB" sz="4400" spc="-1" strike="noStrike">
              <a:latin typeface="Arial"/>
            </a:endParaRPr>
          </a:p>
        </p:txBody>
      </p:sp>
      <p:grpSp>
        <p:nvGrpSpPr>
          <p:cNvPr id="638" name="Group 5"/>
          <p:cNvGrpSpPr/>
          <p:nvPr/>
        </p:nvGrpSpPr>
        <p:grpSpPr>
          <a:xfrm>
            <a:off x="1275480" y="1224000"/>
            <a:ext cx="9989640" cy="5300280"/>
            <a:chOff x="1275480" y="1224000"/>
            <a:chExt cx="9989640" cy="5300280"/>
          </a:xfrm>
        </p:grpSpPr>
        <p:sp>
          <p:nvSpPr>
            <p:cNvPr id="639" name="CustomShape 6"/>
            <p:cNvSpPr/>
            <p:nvPr/>
          </p:nvSpPr>
          <p:spPr>
            <a:xfrm>
              <a:off x="3346920" y="2320920"/>
              <a:ext cx="892800" cy="88200"/>
            </a:xfrm>
            <a:custGeom>
              <a:avLst/>
              <a:gdLst/>
              <a:ahLst/>
              <a:rect l="l" t="t" r="r" b="b"/>
              <a:pathLst>
                <a:path w="896184" h="81385">
                  <a:moveTo>
                    <a:pt x="0" y="127105"/>
                  </a:moveTo>
                  <a:lnTo>
                    <a:pt x="465192" y="127105"/>
                  </a:lnTo>
                  <a:lnTo>
                    <a:pt x="465192" y="45720"/>
                  </a:lnTo>
                  <a:lnTo>
                    <a:pt x="896184" y="45720"/>
                  </a:lnTo>
                </a:path>
              </a:pathLst>
            </a:custGeom>
            <a:noFill/>
            <a:ln w="9360">
              <a:solidFill>
                <a:srgbClr val="92a9b9"/>
              </a:solidFill>
              <a:round/>
              <a:tailEnd len="med" type="triangle" w="med"/>
            </a:ln>
          </p:spPr>
          <p:style>
            <a:lnRef idx="0"/>
            <a:fillRef idx="0"/>
            <a:effectRef idx="0"/>
            <a:fontRef idx="minor"/>
          </p:style>
        </p:sp>
        <p:sp>
          <p:nvSpPr>
            <p:cNvPr id="640" name="CustomShape 7"/>
            <p:cNvSpPr/>
            <p:nvPr/>
          </p:nvSpPr>
          <p:spPr>
            <a:xfrm>
              <a:off x="1275480" y="1705320"/>
              <a:ext cx="2070000" cy="1482480"/>
            </a:xfrm>
            <a:prstGeom prst="rect">
              <a:avLst/>
            </a:prstGeom>
            <a:solidFill>
              <a:srgbClr val="92a9b9"/>
            </a:solidFill>
            <a:ln>
              <a:noFill/>
            </a:ln>
            <a:effectLst>
              <a:outerShdw dist="25560" dir="5400000">
                <a:srgbClr val="000000">
                  <a:alpha val="55000"/>
                </a:srgbClr>
              </a:outerShdw>
            </a:effectLst>
          </p:spPr>
          <p:style>
            <a:lnRef idx="0"/>
            <a:fillRef idx="0"/>
            <a:effectRef idx="0"/>
            <a:fontRef idx="minor"/>
          </p:style>
          <p:txBody>
            <a:bodyPr lIns="140040" rIns="140040" tIns="146880" bIns="146880" anchor="ctr">
              <a:noAutofit/>
            </a:bodyPr>
            <a:p>
              <a:pPr algn="ctr">
                <a:lnSpc>
                  <a:spcPct val="90000"/>
                </a:lnSpc>
                <a:spcAft>
                  <a:spcPts val="524"/>
                </a:spcAft>
              </a:pPr>
              <a:r>
                <a:rPr b="0" lang="en-GB" sz="2600" spc="-1" strike="noStrike">
                  <a:solidFill>
                    <a:srgbClr val="ffffff"/>
                  </a:solidFill>
                  <a:latin typeface="Corbel Light"/>
                  <a:ea typeface="DejaVu Sans"/>
                </a:rPr>
                <a:t>You should be able to:</a:t>
              </a:r>
              <a:r>
                <a:rPr b="0" lang="en-GB" sz="1500" spc="-1" strike="noStrike">
                  <a:solidFill>
                    <a:srgbClr val="ffffff"/>
                  </a:solidFill>
                  <a:latin typeface="Century Schoolbook"/>
                  <a:ea typeface="DejaVu Sans"/>
                </a:rPr>
                <a:t> </a:t>
              </a:r>
              <a:endParaRPr b="0" lang="en-GB" sz="1500" spc="-1" strike="noStrike">
                <a:latin typeface="Arial"/>
              </a:endParaRPr>
            </a:p>
          </p:txBody>
        </p:sp>
        <p:sp>
          <p:nvSpPr>
            <p:cNvPr id="641" name="CustomShape 8"/>
            <p:cNvSpPr/>
            <p:nvPr/>
          </p:nvSpPr>
          <p:spPr>
            <a:xfrm>
              <a:off x="8584920" y="2320920"/>
              <a:ext cx="366120" cy="88200"/>
            </a:xfrm>
            <a:custGeom>
              <a:avLst/>
              <a:gdLst/>
              <a:ahLst/>
              <a:rect l="l" t="t" r="r" b="b"/>
              <a:pathLst>
                <a:path w="369468" h="68929">
                  <a:moveTo>
                    <a:pt x="0" y="45720"/>
                  </a:moveTo>
                  <a:lnTo>
                    <a:pt x="201834" y="45720"/>
                  </a:lnTo>
                  <a:lnTo>
                    <a:pt x="201834" y="114649"/>
                  </a:lnTo>
                  <a:lnTo>
                    <a:pt x="369468" y="114649"/>
                  </a:lnTo>
                </a:path>
              </a:pathLst>
            </a:custGeom>
            <a:noFill/>
            <a:ln w="9360">
              <a:solidFill>
                <a:srgbClr val="a7b789"/>
              </a:solidFill>
              <a:round/>
              <a:tailEnd len="med" type="triangle" w="med"/>
            </a:ln>
          </p:spPr>
          <p:style>
            <a:lnRef idx="0"/>
            <a:fillRef idx="0"/>
            <a:effectRef idx="0"/>
            <a:fontRef idx="minor"/>
          </p:style>
        </p:sp>
        <p:sp>
          <p:nvSpPr>
            <p:cNvPr id="642" name="CustomShape 9"/>
            <p:cNvSpPr/>
            <p:nvPr/>
          </p:nvSpPr>
          <p:spPr>
            <a:xfrm>
              <a:off x="4275360" y="1224000"/>
              <a:ext cx="4308120" cy="2282400"/>
            </a:xfrm>
            <a:prstGeom prst="rect">
              <a:avLst/>
            </a:prstGeom>
            <a:solidFill>
              <a:srgbClr val="a7b789"/>
            </a:solidFill>
            <a:ln>
              <a:noFill/>
            </a:ln>
            <a:effectLst>
              <a:outerShdw dist="25560" dir="5400000">
                <a:srgbClr val="000000">
                  <a:alpha val="55000"/>
                </a:srgbClr>
              </a:outerShdw>
            </a:effectLst>
          </p:spPr>
          <p:style>
            <a:lnRef idx="0"/>
            <a:fillRef idx="0"/>
            <a:effectRef idx="0"/>
            <a:fontRef idx="minor"/>
          </p:style>
          <p:txBody>
            <a:bodyPr lIns="140040" rIns="140040" tIns="146880" bIns="146880" anchor="ctr">
              <a:noAutofit/>
            </a:bodyPr>
            <a:p>
              <a:pPr algn="ctr">
                <a:lnSpc>
                  <a:spcPct val="90000"/>
                </a:lnSpc>
                <a:spcAft>
                  <a:spcPts val="629"/>
                </a:spcAft>
              </a:pPr>
              <a:r>
                <a:rPr b="0" lang="en-GB" sz="2000" spc="-1" strike="noStrike">
                  <a:solidFill>
                    <a:srgbClr val="ffffff"/>
                  </a:solidFill>
                  <a:latin typeface="Corbel Light"/>
                  <a:ea typeface="DejaVu Sans"/>
                </a:rPr>
                <a:t>Explain the patterns of settlement - Dispersed, linear, and nucleated settlement patterns</a:t>
              </a:r>
              <a:endParaRPr b="0" lang="en-GB" sz="2000" spc="-1" strike="noStrike">
                <a:latin typeface="Arial"/>
              </a:endParaRPr>
            </a:p>
            <a:p>
              <a:pPr algn="ctr">
                <a:lnSpc>
                  <a:spcPct val="90000"/>
                </a:lnSpc>
                <a:spcAft>
                  <a:spcPts val="629"/>
                </a:spcAft>
              </a:pPr>
              <a:r>
                <a:rPr b="0" lang="en-GB" sz="2000" spc="-1" strike="noStrike">
                  <a:solidFill>
                    <a:srgbClr val="ffffff"/>
                  </a:solidFill>
                  <a:latin typeface="Corbel Light"/>
                  <a:ea typeface="DejaVu Sans"/>
                </a:rPr>
                <a:t> </a:t>
              </a:r>
              <a:r>
                <a:rPr b="0" lang="en-GB" sz="2000" spc="-1" strike="noStrike">
                  <a:solidFill>
                    <a:srgbClr val="ffffff"/>
                  </a:solidFill>
                  <a:latin typeface="Corbel Light"/>
                  <a:ea typeface="DejaVu Sans"/>
                </a:rPr>
                <a:t>Influence of physical factors (including relief, soil, water supply) and other factors (including accessibility, resources)</a:t>
              </a:r>
              <a:r>
                <a:rPr b="0" lang="en-GB" sz="1800" spc="-1" strike="noStrike">
                  <a:solidFill>
                    <a:srgbClr val="ffffff"/>
                  </a:solidFill>
                  <a:latin typeface="Century Schoolbook"/>
                  <a:ea typeface="DejaVu Sans"/>
                </a:rPr>
                <a:t> </a:t>
              </a:r>
              <a:endParaRPr b="0" lang="en-GB" sz="1800" spc="-1" strike="noStrike">
                <a:latin typeface="Arial"/>
              </a:endParaRPr>
            </a:p>
          </p:txBody>
        </p:sp>
        <p:sp>
          <p:nvSpPr>
            <p:cNvPr id="643" name="CustomShape 10"/>
            <p:cNvSpPr/>
            <p:nvPr/>
          </p:nvSpPr>
          <p:spPr>
            <a:xfrm>
              <a:off x="3940920" y="3268800"/>
              <a:ext cx="6183360" cy="954360"/>
            </a:xfrm>
            <a:custGeom>
              <a:avLst/>
              <a:gdLst/>
              <a:ahLst/>
              <a:rect l="l" t="t" r="r" b="b"/>
              <a:pathLst>
                <a:path w="6186453" h="957584">
                  <a:moveTo>
                    <a:pt x="6186453" y="0"/>
                  </a:moveTo>
                  <a:lnTo>
                    <a:pt x="6186453" y="495892"/>
                  </a:lnTo>
                  <a:lnTo>
                    <a:pt x="0" y="495892"/>
                  </a:lnTo>
                  <a:lnTo>
                    <a:pt x="0" y="957584"/>
                  </a:lnTo>
                </a:path>
              </a:pathLst>
            </a:custGeom>
            <a:noFill/>
            <a:ln w="9360">
              <a:solidFill>
                <a:srgbClr val="b9a489"/>
              </a:solidFill>
              <a:round/>
              <a:tailEnd len="med" type="triangle" w="med"/>
            </a:ln>
          </p:spPr>
          <p:style>
            <a:lnRef idx="0"/>
            <a:fillRef idx="0"/>
            <a:effectRef idx="0"/>
            <a:fontRef idx="minor"/>
          </p:style>
        </p:sp>
        <p:sp>
          <p:nvSpPr>
            <p:cNvPr id="644" name="CustomShape 11"/>
            <p:cNvSpPr/>
            <p:nvPr/>
          </p:nvSpPr>
          <p:spPr>
            <a:xfrm>
              <a:off x="8986680" y="1600920"/>
              <a:ext cx="2278440" cy="1666440"/>
            </a:xfrm>
            <a:prstGeom prst="rect">
              <a:avLst/>
            </a:prstGeom>
            <a:solidFill>
              <a:srgbClr val="b9a489"/>
            </a:solidFill>
            <a:ln>
              <a:noFill/>
            </a:ln>
            <a:effectLst>
              <a:outerShdw dist="25560" dir="5400000">
                <a:srgbClr val="000000">
                  <a:alpha val="55000"/>
                </a:srgbClr>
              </a:outerShdw>
            </a:effectLst>
          </p:spPr>
          <p:style>
            <a:lnRef idx="0"/>
            <a:fillRef idx="0"/>
            <a:effectRef idx="0"/>
            <a:fontRef idx="minor"/>
          </p:style>
          <p:txBody>
            <a:bodyPr lIns="140040" rIns="140040" tIns="146880" bIns="146880" anchor="ctr">
              <a:noAutofit/>
            </a:bodyPr>
            <a:p>
              <a:pPr algn="ctr">
                <a:lnSpc>
                  <a:spcPct val="90000"/>
                </a:lnSpc>
                <a:spcAft>
                  <a:spcPts val="524"/>
                </a:spcAft>
              </a:pPr>
              <a:r>
                <a:rPr b="0" lang="en-GB" sz="1800" spc="-1" strike="noStrike">
                  <a:solidFill>
                    <a:srgbClr val="ffffff"/>
                  </a:solidFill>
                  <a:latin typeface="Corbel Light"/>
                  <a:ea typeface="DejaVu Sans"/>
                </a:rPr>
                <a:t>Describe and explain the factors which may influence the sites, growth and functions of settlements </a:t>
              </a:r>
              <a:endParaRPr b="0" lang="en-GB" sz="1800" spc="-1" strike="noStrike">
                <a:latin typeface="Arial"/>
              </a:endParaRPr>
            </a:p>
          </p:txBody>
        </p:sp>
        <p:sp>
          <p:nvSpPr>
            <p:cNvPr id="645" name="CustomShape 12"/>
            <p:cNvSpPr/>
            <p:nvPr/>
          </p:nvSpPr>
          <p:spPr>
            <a:xfrm>
              <a:off x="6197400" y="5328720"/>
              <a:ext cx="1526400" cy="88200"/>
            </a:xfrm>
            <a:custGeom>
              <a:avLst/>
              <a:gdLst/>
              <a:ahLst/>
              <a:rect l="l" t="t" r="r" b="b"/>
              <a:pathLst>
                <a:path w="1529569" h="18588">
                  <a:moveTo>
                    <a:pt x="0" y="64308"/>
                  </a:moveTo>
                  <a:lnTo>
                    <a:pt x="781884" y="64308"/>
                  </a:lnTo>
                  <a:lnTo>
                    <a:pt x="781884" y="45720"/>
                  </a:lnTo>
                  <a:lnTo>
                    <a:pt x="1529569" y="45720"/>
                  </a:lnTo>
                </a:path>
              </a:pathLst>
            </a:custGeom>
            <a:noFill/>
            <a:ln w="9360">
              <a:solidFill>
                <a:srgbClr val="8d6374"/>
              </a:solidFill>
              <a:round/>
              <a:tailEnd len="med" type="triangle" w="med"/>
            </a:ln>
          </p:spPr>
          <p:style>
            <a:lnRef idx="0"/>
            <a:fillRef idx="0"/>
            <a:effectRef idx="0"/>
            <a:fontRef idx="minor"/>
          </p:style>
        </p:sp>
        <p:sp>
          <p:nvSpPr>
            <p:cNvPr id="646" name="CustomShape 13"/>
            <p:cNvSpPr/>
            <p:nvPr/>
          </p:nvSpPr>
          <p:spPr>
            <a:xfrm>
              <a:off x="1682640" y="4258800"/>
              <a:ext cx="4513320" cy="2265480"/>
            </a:xfrm>
            <a:prstGeom prst="rect">
              <a:avLst/>
            </a:prstGeom>
            <a:solidFill>
              <a:srgbClr val="8d6374"/>
            </a:solidFill>
            <a:ln>
              <a:noFill/>
            </a:ln>
            <a:effectLst>
              <a:outerShdw dist="25560" dir="5400000">
                <a:srgbClr val="000000">
                  <a:alpha val="55000"/>
                </a:srgbClr>
              </a:outerShdw>
            </a:effectLst>
          </p:spPr>
          <p:style>
            <a:lnRef idx="0"/>
            <a:fillRef idx="0"/>
            <a:effectRef idx="0"/>
            <a:fontRef idx="minor"/>
          </p:style>
          <p:txBody>
            <a:bodyPr lIns="140040" rIns="140040" tIns="146880" bIns="146880" anchor="ctr">
              <a:noAutofit/>
            </a:bodyPr>
            <a:p>
              <a:pPr algn="ctr">
                <a:lnSpc>
                  <a:spcPct val="90000"/>
                </a:lnSpc>
                <a:spcAft>
                  <a:spcPts val="629"/>
                </a:spcAft>
              </a:pPr>
              <a:r>
                <a:rPr b="0" lang="en-GB" sz="2200" spc="-1" strike="noStrike">
                  <a:solidFill>
                    <a:srgbClr val="ffffff"/>
                  </a:solidFill>
                  <a:latin typeface="Corbel Light"/>
                  <a:ea typeface="DejaVu Sans"/>
                </a:rPr>
                <a:t>Give reasons for the hierarchy of settlements and services - High-, middle- and low-order settlements and services. Sphere of influence and threshold population</a:t>
              </a:r>
              <a:endParaRPr b="0" lang="en-GB" sz="2200" spc="-1" strike="noStrike">
                <a:latin typeface="Arial"/>
              </a:endParaRPr>
            </a:p>
          </p:txBody>
        </p:sp>
        <p:sp>
          <p:nvSpPr>
            <p:cNvPr id="647" name="CustomShape 14"/>
            <p:cNvSpPr/>
            <p:nvPr/>
          </p:nvSpPr>
          <p:spPr>
            <a:xfrm>
              <a:off x="7759440" y="4424400"/>
              <a:ext cx="3505680" cy="1896480"/>
            </a:xfrm>
            <a:prstGeom prst="rect">
              <a:avLst/>
            </a:prstGeom>
            <a:solidFill>
              <a:srgbClr val="9b7362"/>
            </a:solidFill>
            <a:ln>
              <a:noFill/>
            </a:ln>
            <a:effectLst>
              <a:outerShdw dist="25560" dir="5400000">
                <a:srgbClr val="000000">
                  <a:alpha val="55000"/>
                </a:srgbClr>
              </a:outerShdw>
            </a:effectLst>
          </p:spPr>
          <p:style>
            <a:lnRef idx="0"/>
            <a:fillRef idx="0"/>
            <a:effectRef idx="0"/>
            <a:fontRef idx="minor"/>
          </p:style>
          <p:txBody>
            <a:bodyPr lIns="140040" rIns="140040" tIns="146880" bIns="146880" anchor="ctr">
              <a:noAutofit/>
            </a:bodyPr>
            <a:p>
              <a:pPr algn="ctr">
                <a:lnSpc>
                  <a:spcPct val="90000"/>
                </a:lnSpc>
                <a:spcAft>
                  <a:spcPts val="524"/>
                </a:spcAft>
              </a:pPr>
              <a:r>
                <a:rPr b="0" lang="en-GB" sz="2000" spc="-1" strike="noStrike">
                  <a:solidFill>
                    <a:srgbClr val="ffffff"/>
                  </a:solidFill>
                  <a:latin typeface="Corbel Light"/>
                  <a:ea typeface="DejaVu Sans"/>
                </a:rPr>
                <a:t>Case Study required for 1.5 • Settlement and service provision in an area</a:t>
              </a:r>
              <a:endParaRPr b="0" lang="en-GB" sz="2000" spc="-1" strike="noStrike">
                <a:latin typeface="Arial"/>
              </a:endParaRPr>
            </a:p>
          </p:txBody>
        </p:sp>
      </p:gr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0" name="CustomShape 1"/>
          <p:cNvSpPr/>
          <p:nvPr/>
        </p:nvSpPr>
        <p:spPr>
          <a:xfrm>
            <a:off x="2837520" y="21600"/>
            <a:ext cx="6017400" cy="841320"/>
          </a:xfrm>
          <a:prstGeom prst="rect">
            <a:avLst/>
          </a:prstGeom>
          <a:noFill/>
          <a:ln>
            <a:noFill/>
          </a:ln>
        </p:spPr>
        <p:style>
          <a:lnRef idx="0"/>
          <a:fillRef idx="0"/>
          <a:effectRef idx="0"/>
          <a:fontRef idx="minor"/>
        </p:style>
        <p:txBody>
          <a:bodyPr lIns="90000" rIns="90000" tIns="45000" bIns="45000" anchor="b">
            <a:noAutofit/>
          </a:bodyPr>
          <a:p>
            <a:pPr>
              <a:lnSpc>
                <a:spcPct val="90000"/>
              </a:lnSpc>
            </a:pPr>
            <a:r>
              <a:rPr b="0" lang="en-GB" sz="5400" spc="-52" strike="noStrike">
                <a:solidFill>
                  <a:srgbClr val="000000"/>
                </a:solidFill>
                <a:latin typeface="Corbel Light"/>
                <a:ea typeface="DejaVu Sans"/>
              </a:rPr>
              <a:t>Settlement Hierarchy</a:t>
            </a:r>
            <a:endParaRPr b="0" lang="en-GB" sz="5400" spc="-1" strike="noStrike">
              <a:latin typeface="Arial"/>
            </a:endParaRPr>
          </a:p>
        </p:txBody>
      </p:sp>
      <p:sp>
        <p:nvSpPr>
          <p:cNvPr id="801" name="CustomShape 2"/>
          <p:cNvSpPr/>
          <p:nvPr/>
        </p:nvSpPr>
        <p:spPr>
          <a:xfrm rot="6000">
            <a:off x="6393240" y="1010880"/>
            <a:ext cx="4477320" cy="769320"/>
          </a:xfrm>
          <a:prstGeom prst="rect">
            <a:avLst/>
          </a:prstGeom>
          <a:noFill/>
          <a:ln>
            <a:noFill/>
          </a:ln>
        </p:spPr>
        <p:style>
          <a:lnRef idx="0"/>
          <a:fillRef idx="0"/>
          <a:effectRef idx="0"/>
          <a:fontRef idx="minor"/>
        </p:style>
        <p:txBody>
          <a:bodyPr lIns="90000" rIns="90000" tIns="45000" bIns="45000" anchor="b">
            <a:noAutofit/>
          </a:bodyPr>
          <a:p>
            <a:pPr>
              <a:lnSpc>
                <a:spcPct val="95000"/>
              </a:lnSpc>
              <a:spcAft>
                <a:spcPts val="201"/>
              </a:spcAft>
            </a:pPr>
            <a:r>
              <a:rPr b="0" lang="en-GB" sz="2600" spc="-1" strike="noStrike">
                <a:solidFill>
                  <a:srgbClr val="46464a"/>
                </a:solidFill>
                <a:latin typeface="Corbel Light"/>
                <a:ea typeface="DejaVu Sans"/>
              </a:rPr>
              <a:t>Make a copy of the diagram and add some of your examples.</a:t>
            </a:r>
            <a:endParaRPr b="0" lang="en-GB" sz="2600" spc="-1" strike="noStrike">
              <a:latin typeface="Arial"/>
            </a:endParaRPr>
          </a:p>
        </p:txBody>
      </p:sp>
      <p:sp>
        <p:nvSpPr>
          <p:cNvPr id="802" name="CustomShape 3"/>
          <p:cNvSpPr/>
          <p:nvPr/>
        </p:nvSpPr>
        <p:spPr>
          <a:xfrm>
            <a:off x="288000" y="936000"/>
            <a:ext cx="4750920" cy="5378400"/>
          </a:xfrm>
          <a:prstGeom prst="rect">
            <a:avLst/>
          </a:prstGeom>
          <a:noFill/>
          <a:ln>
            <a:noFill/>
          </a:ln>
        </p:spPr>
        <p:style>
          <a:lnRef idx="0"/>
          <a:fillRef idx="0"/>
          <a:effectRef idx="0"/>
          <a:fontRef idx="minor"/>
        </p:style>
        <p:txBody>
          <a:bodyPr lIns="90000" rIns="90000" tIns="45000" bIns="45000">
            <a:noAutofit/>
          </a:bodyPr>
          <a:p>
            <a:pPr>
              <a:lnSpc>
                <a:spcPct val="95000"/>
              </a:lnSpc>
              <a:spcBef>
                <a:spcPts val="1400"/>
              </a:spcBef>
              <a:spcAft>
                <a:spcPts val="201"/>
              </a:spcAft>
            </a:pPr>
            <a:r>
              <a:rPr b="0" lang="en-GB" sz="2600" spc="-1" strike="noStrike">
                <a:solidFill>
                  <a:srgbClr val="000000"/>
                </a:solidFill>
                <a:latin typeface="Corbel Light"/>
                <a:ea typeface="DejaVu Sans"/>
              </a:rPr>
              <a:t>The pyramid shape shows that the number of settlements decreases as you move up the hierarchy. There are more small settlements than there are large urban conurbations or mega cities.</a:t>
            </a:r>
            <a:endParaRPr b="0" lang="en-GB" sz="2600" spc="-1" strike="noStrike">
              <a:latin typeface="Arial"/>
            </a:endParaRPr>
          </a:p>
          <a:p>
            <a:pPr>
              <a:lnSpc>
                <a:spcPct val="95000"/>
              </a:lnSpc>
              <a:spcBef>
                <a:spcPts val="1400"/>
              </a:spcBef>
              <a:spcAft>
                <a:spcPts val="201"/>
              </a:spcAft>
            </a:pPr>
            <a:r>
              <a:rPr b="0" lang="en-GB" sz="2600" spc="-1" strike="noStrike">
                <a:solidFill>
                  <a:srgbClr val="000000"/>
                </a:solidFill>
                <a:latin typeface="Corbel Light"/>
                <a:ea typeface="DejaVu Sans"/>
              </a:rPr>
              <a:t>Look at a large scale map of your area (google maps) and list the number of villages, small towns and cities within 20 - 50 miles of your house. If you live in a very remote place use your capital city instead. </a:t>
            </a:r>
            <a:endParaRPr b="0" lang="en-GB" sz="2600" spc="-1" strike="noStrike">
              <a:latin typeface="Arial"/>
            </a:endParaRPr>
          </a:p>
        </p:txBody>
      </p:sp>
      <p:pic>
        <p:nvPicPr>
          <p:cNvPr id="803" name="Content Placeholder 11" descr=""/>
          <p:cNvPicPr/>
          <p:nvPr/>
        </p:nvPicPr>
        <p:blipFill>
          <a:blip r:embed="rId1"/>
          <a:stretch/>
        </p:blipFill>
        <p:spPr>
          <a:xfrm>
            <a:off x="5195880" y="1818360"/>
            <a:ext cx="7043400" cy="503892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4" name="" descr=""/>
          <p:cNvPicPr/>
          <p:nvPr/>
        </p:nvPicPr>
        <p:blipFill>
          <a:blip r:embed="rId1"/>
          <a:srcRect l="2789" t="5924" r="3712" b="21639"/>
          <a:stretch/>
        </p:blipFill>
        <p:spPr>
          <a:xfrm rot="12600">
            <a:off x="11520" y="-49320"/>
            <a:ext cx="12290400" cy="6729840"/>
          </a:xfrm>
          <a:prstGeom prst="rect">
            <a:avLst/>
          </a:prstGeom>
          <a:ln>
            <a:noFill/>
          </a:ln>
        </p:spPr>
      </p:pic>
      <p:sp>
        <p:nvSpPr>
          <p:cNvPr id="805" name="CustomShape 1"/>
          <p:cNvSpPr/>
          <p:nvPr/>
        </p:nvSpPr>
        <p:spPr>
          <a:xfrm>
            <a:off x="216000" y="3972600"/>
            <a:ext cx="3311280" cy="2730240"/>
          </a:xfrm>
          <a:prstGeom prst="rect">
            <a:avLst/>
          </a:prstGeom>
          <a:solidFill>
            <a:srgbClr val="ffffff"/>
          </a:solidFill>
          <a:ln>
            <a:noFill/>
          </a:ln>
        </p:spPr>
        <p:style>
          <a:lnRef idx="0"/>
          <a:fillRef idx="0"/>
          <a:effectRef idx="0"/>
          <a:fontRef idx="minor"/>
        </p:style>
        <p:txBody>
          <a:bodyPr lIns="90000" rIns="90000" tIns="45000" bIns="45000">
            <a:noAutofit/>
          </a:bodyPr>
          <a:p>
            <a:pPr>
              <a:lnSpc>
                <a:spcPct val="100000"/>
              </a:lnSpc>
            </a:pPr>
            <a:r>
              <a:rPr b="0" lang="en-GB" sz="2600" spc="-1" strike="noStrike">
                <a:solidFill>
                  <a:srgbClr val="000000"/>
                </a:solidFill>
                <a:latin typeface="Corbel Light"/>
                <a:ea typeface="DejaVu Sans"/>
              </a:rPr>
              <a:t>Here you can clearly see that there are more small settlements; villages and towns in this local area than there are cities.</a:t>
            </a:r>
            <a:endParaRPr b="0" lang="en-GB" sz="2600" spc="-1" strike="noStrike">
              <a:latin typeface="Arial"/>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6" name="CustomShape 1"/>
          <p:cNvSpPr/>
          <p:nvPr/>
        </p:nvSpPr>
        <p:spPr>
          <a:xfrm rot="5378400">
            <a:off x="8371080" y="2995560"/>
            <a:ext cx="6663960" cy="7336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GB" sz="4400" spc="-1" strike="noStrike">
                <a:solidFill>
                  <a:srgbClr val="ffffff"/>
                </a:solidFill>
                <a:latin typeface="Corbel Light"/>
                <a:ea typeface="DejaVu Sans"/>
              </a:rPr>
              <a:t>Settlement Hierarchy</a:t>
            </a:r>
            <a:endParaRPr b="0" lang="en-GB" sz="4400" spc="-1" strike="noStrike">
              <a:latin typeface="Arial"/>
            </a:endParaRPr>
          </a:p>
        </p:txBody>
      </p:sp>
      <p:sp>
        <p:nvSpPr>
          <p:cNvPr id="807" name="CustomShape 2"/>
          <p:cNvSpPr/>
          <p:nvPr/>
        </p:nvSpPr>
        <p:spPr>
          <a:xfrm>
            <a:off x="14040" y="205560"/>
            <a:ext cx="11433240" cy="1305720"/>
          </a:xfrm>
          <a:prstGeom prst="rect">
            <a:avLst/>
          </a:prstGeom>
          <a:noFill/>
          <a:ln>
            <a:noFill/>
          </a:ln>
        </p:spPr>
        <p:style>
          <a:lnRef idx="0"/>
          <a:fillRef idx="0"/>
          <a:effectRef idx="0"/>
          <a:fontRef idx="minor"/>
        </p:style>
        <p:txBody>
          <a:bodyPr lIns="90000" rIns="90000" tIns="45000" bIns="45000">
            <a:noAutofit/>
          </a:bodyPr>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Arrange the goods &amp; services on the next slide into a table to show where you would find them:</a:t>
            </a:r>
            <a:r>
              <a:rPr b="1" lang="en-GB" sz="3200" spc="-1" strike="noStrike">
                <a:solidFill>
                  <a:srgbClr val="000000"/>
                </a:solidFill>
                <a:latin typeface="Corbel Light"/>
                <a:ea typeface="DejaVu Sans"/>
              </a:rPr>
              <a:t> Town, Village, Hamlet </a:t>
            </a:r>
            <a:r>
              <a:rPr b="0" lang="en-GB" sz="2000" spc="-1" strike="noStrike">
                <a:solidFill>
                  <a:srgbClr val="000000"/>
                </a:solidFill>
                <a:latin typeface="Corbel Light"/>
                <a:ea typeface="DejaVu Sans"/>
              </a:rPr>
              <a:t>(some may be all three)</a:t>
            </a:r>
            <a:r>
              <a:rPr b="1" lang="en-GB" sz="1200" spc="-1" strike="noStrike">
                <a:solidFill>
                  <a:srgbClr val="000000"/>
                </a:solidFill>
                <a:latin typeface="Arial"/>
                <a:ea typeface="DejaVu Sans"/>
              </a:rPr>
              <a:t>.</a:t>
            </a:r>
            <a:endParaRPr b="0" lang="en-GB" sz="1200" spc="-1" strike="noStrike">
              <a:latin typeface="Arial"/>
            </a:endParaRPr>
          </a:p>
        </p:txBody>
      </p:sp>
      <p:graphicFrame>
        <p:nvGraphicFramePr>
          <p:cNvPr id="808" name="Table 3"/>
          <p:cNvGraphicFramePr/>
          <p:nvPr/>
        </p:nvGraphicFramePr>
        <p:xfrm>
          <a:off x="5359680" y="1541880"/>
          <a:ext cx="5075280" cy="4362480"/>
        </p:xfrm>
        <a:graphic>
          <a:graphicData uri="http://schemas.openxmlformats.org/drawingml/2006/table">
            <a:tbl>
              <a:tblPr/>
              <a:tblGrid>
                <a:gridCol w="1691640"/>
                <a:gridCol w="1691640"/>
                <a:gridCol w="1692360"/>
              </a:tblGrid>
              <a:tr h="436320">
                <a:tc>
                  <a:txBody>
                    <a:bodyPr lIns="90000" rIns="90000">
                      <a:noAutofit/>
                    </a:bodyPr>
                    <a:p>
                      <a:pPr>
                        <a:lnSpc>
                          <a:spcPct val="100000"/>
                        </a:lnSpc>
                      </a:pPr>
                      <a:r>
                        <a:rPr b="1" lang="en-GB" sz="1800" spc="-1" strike="noStrike">
                          <a:solidFill>
                            <a:srgbClr val="1b1b1b"/>
                          </a:solidFill>
                          <a:latin typeface="Corbel Light"/>
                        </a:rPr>
                        <a:t>Hamlet</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1" lang="en-GB" sz="1800" spc="-1" strike="noStrike">
                          <a:solidFill>
                            <a:srgbClr val="1b1b1b"/>
                          </a:solidFill>
                          <a:latin typeface="Corbel Light"/>
                        </a:rPr>
                        <a:t>Village</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1" lang="en-GB" sz="1800" spc="-1" strike="noStrike">
                          <a:solidFill>
                            <a:srgbClr val="1b1b1b"/>
                          </a:solidFill>
                          <a:latin typeface="Corbel Light"/>
                        </a:rPr>
                        <a:t>Town</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36320">
                <a:tc>
                  <a:txBody>
                    <a:bodyPr lIns="90000" rIns="90000">
                      <a:noAutofit/>
                    </a:bodyPr>
                    <a:p>
                      <a:pPr>
                        <a:lnSpc>
                          <a:spcPct val="100000"/>
                        </a:lnSpc>
                      </a:pPr>
                      <a:r>
                        <a:rPr b="0" lang="en-GB" sz="1800" spc="-1" strike="noStrike">
                          <a:solidFill>
                            <a:srgbClr val="1b1b1b"/>
                          </a:solidFill>
                          <a:latin typeface="Corbel Light"/>
                        </a:rPr>
                        <a:t>Newspaper</a:t>
                      </a:r>
                      <a:endParaRPr b="0" lang="en-GB" sz="1800" spc="-1" strike="noStrike">
                        <a:latin typeface="Arial"/>
                      </a:endParaRPr>
                    </a:p>
                  </a:txBody>
                  <a:tcPr marL="90000" marR="90000">
                    <a:lnL w="720">
                      <a:solidFill>
                        <a:srgbClr val="000000"/>
                      </a:solidFill>
                    </a:lnL>
                    <a:lnR w="720">
                      <a:solidFill>
                        <a:srgbClr val="000000"/>
                      </a:solidFill>
                    </a:lnR>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Hairdresser</a:t>
                      </a:r>
                      <a:endParaRPr b="0" lang="en-GB" sz="1800" spc="-1" strike="noStrike">
                        <a:latin typeface="Arial"/>
                      </a:endParaRPr>
                    </a:p>
                  </a:txBody>
                  <a:tcPr marL="90000" marR="90000">
                    <a:lnL w="720">
                      <a:solidFill>
                        <a:srgbClr val="000000"/>
                      </a:solidFill>
                    </a:lnL>
                    <a:lnR w="720">
                      <a:solidFill>
                        <a:srgbClr val="000000"/>
                      </a:solidFill>
                    </a:lnR>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Hairdresser</a:t>
                      </a:r>
                      <a:endParaRPr b="0" lang="en-GB" sz="1800" spc="-1" strike="noStrike">
                        <a:latin typeface="Arial"/>
                      </a:endParaRPr>
                    </a:p>
                  </a:txBody>
                  <a:tcPr marL="90000" marR="90000">
                    <a:lnL w="720">
                      <a:solidFill>
                        <a:srgbClr val="000000"/>
                      </a:solidFill>
                    </a:lnL>
                    <a:lnR w="720">
                      <a:solidFill>
                        <a:srgbClr val="000000"/>
                      </a:solidFill>
                    </a:lnR>
                    <a:lnB w="720">
                      <a:solidFill>
                        <a:srgbClr val="000000"/>
                      </a:solidFill>
                    </a:lnB>
                    <a:noFill/>
                  </a:tcPr>
                </a:tc>
              </a:tr>
              <a:tr h="436320">
                <a:tc>
                  <a:txBody>
                    <a:bodyPr lIns="90000" rIns="90000">
                      <a:noAutofit/>
                    </a:bodyPr>
                    <a:p>
                      <a:pPr>
                        <a:lnSpc>
                          <a:spcPct val="100000"/>
                        </a:lnSpc>
                      </a:pPr>
                      <a:r>
                        <a:rPr b="0" lang="en-GB" sz="1800" spc="-1" strike="noStrike">
                          <a:solidFill>
                            <a:srgbClr val="1b1b1b"/>
                          </a:solidFill>
                          <a:latin typeface="Corbel Light"/>
                        </a:rPr>
                        <a:t>Milk</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Milk</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Milk</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36320">
                <a:tc>
                  <a:txBody>
                    <a:bodyPr lIns="90000" rIns="90000">
                      <a:noAutofit/>
                    </a:bodyPr>
                    <a:p>
                      <a:pPr>
                        <a:lnSpc>
                          <a:spcPct val="100000"/>
                        </a:lnSpc>
                      </a:pPr>
                      <a:r>
                        <a:rPr b="0" lang="en-GB" sz="1800" spc="-1" strike="noStrike">
                          <a:solidFill>
                            <a:srgbClr val="1b1b1b"/>
                          </a:solidFill>
                          <a:latin typeface="Corbel Light"/>
                        </a:rPr>
                        <a:t>Post office</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Primary School</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Primary School</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36320">
                <a:tc>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Newspaper</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Newspaper</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36320">
                <a:tc>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Post office</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Post office</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36320">
                <a:tc>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Butcher</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Butcher</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36320">
                <a:tc>
                  <a:tcPr marL="90000" marR="90000">
                    <a:lnL w="720">
                      <a:solidFill>
                        <a:srgbClr val="000000"/>
                      </a:solidFill>
                    </a:lnL>
                    <a:lnR w="720">
                      <a:solidFill>
                        <a:srgbClr val="000000"/>
                      </a:solidFill>
                    </a:lnR>
                    <a:lnT w="720">
                      <a:solidFill>
                        <a:srgbClr val="000000"/>
                      </a:solidFill>
                    </a:lnT>
                    <a:lnB w="720">
                      <a:solidFill>
                        <a:srgbClr val="000000"/>
                      </a:solidFill>
                    </a:lnB>
                    <a:noFill/>
                  </a:tcPr>
                </a:tc>
                <a:tc>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Cinema</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36320">
                <a:tc>
                  <a:tcPr marL="90000" marR="90000">
                    <a:lnL w="720">
                      <a:solidFill>
                        <a:srgbClr val="000000"/>
                      </a:solidFill>
                    </a:lnL>
                    <a:lnR w="720">
                      <a:solidFill>
                        <a:srgbClr val="000000"/>
                      </a:solidFill>
                    </a:lnR>
                    <a:lnT w="720">
                      <a:solidFill>
                        <a:srgbClr val="000000"/>
                      </a:solidFill>
                    </a:lnT>
                    <a:lnB w="720">
                      <a:solidFill>
                        <a:srgbClr val="000000"/>
                      </a:solidFill>
                    </a:lnB>
                    <a:noFill/>
                  </a:tcPr>
                </a:tc>
                <a:tc>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Hospital</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35960">
                <a:tc>
                  <a:tcPr marL="90000" marR="90000">
                    <a:lnL w="720">
                      <a:solidFill>
                        <a:srgbClr val="000000"/>
                      </a:solidFill>
                    </a:lnL>
                    <a:lnR w="720">
                      <a:solidFill>
                        <a:srgbClr val="000000"/>
                      </a:solidFill>
                    </a:lnR>
                    <a:lnT w="720">
                      <a:solidFill>
                        <a:srgbClr val="000000"/>
                      </a:solidFill>
                    </a:lnT>
                    <a:lnB w="720">
                      <a:solidFill>
                        <a:srgbClr val="000000"/>
                      </a:solidFill>
                    </a:lnB>
                    <a:noFill/>
                  </a:tcPr>
                </a:tc>
                <a:tc>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a:noAutofit/>
                    </a:bodyPr>
                    <a:p>
                      <a:pPr>
                        <a:lnSpc>
                          <a:spcPct val="100000"/>
                        </a:lnSpc>
                      </a:pPr>
                      <a:r>
                        <a:rPr b="0" lang="en-GB" sz="1800" spc="-1" strike="noStrike">
                          <a:solidFill>
                            <a:srgbClr val="1b1b1b"/>
                          </a:solidFill>
                          <a:latin typeface="Corbel Light"/>
                        </a:rPr>
                        <a:t>New shoes</a:t>
                      </a:r>
                      <a:endParaRPr b="0" lang="en-GB" sz="18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809" name="CustomShape 4"/>
          <p:cNvSpPr/>
          <p:nvPr/>
        </p:nvSpPr>
        <p:spPr>
          <a:xfrm>
            <a:off x="576000" y="1512000"/>
            <a:ext cx="4247280" cy="50522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2600" spc="-1" strike="noStrike">
                <a:solidFill>
                  <a:srgbClr val="000000"/>
                </a:solidFill>
                <a:latin typeface="Corbel Light"/>
                <a:ea typeface="DejaVu Sans"/>
              </a:rPr>
              <a:t>Here you can see an example table started.</a:t>
            </a:r>
            <a:endParaRPr b="0" lang="en-GB" sz="2600" spc="-1" strike="noStrike">
              <a:latin typeface="Arial"/>
            </a:endParaRPr>
          </a:p>
          <a:p>
            <a:pPr marL="216000" indent="-215280">
              <a:lnSpc>
                <a:spcPct val="100000"/>
              </a:lnSpc>
              <a:buClr>
                <a:srgbClr val="000000"/>
              </a:buClr>
              <a:buSzPct val="45000"/>
              <a:buFont typeface="Wingdings" charset="2"/>
              <a:buChar char=""/>
            </a:pPr>
            <a:r>
              <a:rPr b="0" lang="en-GB" sz="2600" spc="-1" strike="noStrike">
                <a:solidFill>
                  <a:srgbClr val="000000"/>
                </a:solidFill>
                <a:latin typeface="Corbel Light"/>
                <a:ea typeface="DejaVu Sans"/>
              </a:rPr>
              <a:t>What do you notice about the number of services in each settlement type?</a:t>
            </a:r>
            <a:endParaRPr b="0" lang="en-GB" sz="2600" spc="-1" strike="noStrike">
              <a:latin typeface="Arial"/>
            </a:endParaRPr>
          </a:p>
          <a:p>
            <a:pPr marL="216000" indent="-215280">
              <a:lnSpc>
                <a:spcPct val="100000"/>
              </a:lnSpc>
              <a:buClr>
                <a:srgbClr val="000000"/>
              </a:buClr>
              <a:buSzPct val="45000"/>
              <a:buFont typeface="Wingdings" charset="2"/>
              <a:buChar char=""/>
            </a:pPr>
            <a:r>
              <a:rPr b="0" lang="en-GB" sz="2600" spc="-1" strike="noStrike">
                <a:solidFill>
                  <a:srgbClr val="000000"/>
                </a:solidFill>
                <a:latin typeface="Corbel Light"/>
                <a:ea typeface="DejaVu Sans"/>
              </a:rPr>
              <a:t>Why do you think that is?</a:t>
            </a:r>
            <a:endParaRPr b="0" lang="en-GB" sz="2600" spc="-1" strike="noStrike">
              <a:latin typeface="Arial"/>
            </a:endParaRPr>
          </a:p>
          <a:p>
            <a:pPr marL="216000" indent="-215280">
              <a:lnSpc>
                <a:spcPct val="100000"/>
              </a:lnSpc>
              <a:buClr>
                <a:srgbClr val="000000"/>
              </a:buClr>
              <a:buSzPct val="45000"/>
              <a:buFont typeface="Wingdings" charset="2"/>
              <a:buChar char=""/>
            </a:pPr>
            <a:r>
              <a:rPr b="0" lang="en-GB" sz="2600" spc="-1" strike="noStrike">
                <a:solidFill>
                  <a:srgbClr val="000000"/>
                </a:solidFill>
                <a:latin typeface="Corbel Light"/>
                <a:ea typeface="DejaVu Sans"/>
              </a:rPr>
              <a:t>There are some exceptions to this pattern.  Some small tourist villages have many more services and goods than normal as during the summer their population increases. </a:t>
            </a:r>
            <a:endParaRPr b="0" lang="en-GB" sz="2600" spc="-1" strike="noStrike">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0" name="CustomShape 1"/>
          <p:cNvSpPr/>
          <p:nvPr/>
        </p:nvSpPr>
        <p:spPr>
          <a:xfrm rot="5378400">
            <a:off x="8371080" y="2995560"/>
            <a:ext cx="6663960" cy="7336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GB" sz="4400" spc="-1" strike="noStrike">
                <a:solidFill>
                  <a:srgbClr val="ffffff"/>
                </a:solidFill>
                <a:latin typeface="Corbel Light"/>
                <a:ea typeface="DejaVu Sans"/>
              </a:rPr>
              <a:t>Settlement Hierarchy</a:t>
            </a:r>
            <a:endParaRPr b="0" lang="en-GB" sz="4400" spc="-1" strike="noStrike">
              <a:latin typeface="Arial"/>
            </a:endParaRPr>
          </a:p>
        </p:txBody>
      </p:sp>
      <p:sp>
        <p:nvSpPr>
          <p:cNvPr id="811" name="CustomShape 2"/>
          <p:cNvSpPr/>
          <p:nvPr/>
        </p:nvSpPr>
        <p:spPr>
          <a:xfrm>
            <a:off x="609480" y="1584000"/>
            <a:ext cx="3062520" cy="4895280"/>
          </a:xfrm>
          <a:prstGeom prst="rect">
            <a:avLst/>
          </a:prstGeom>
          <a:noFill/>
          <a:ln>
            <a:noFill/>
          </a:ln>
        </p:spPr>
        <p:style>
          <a:lnRef idx="0"/>
          <a:fillRef idx="0"/>
          <a:effectRef idx="0"/>
          <a:fontRef idx="minor"/>
        </p:style>
        <p:txBody>
          <a:bodyPr lIns="0" rIns="0" tIns="0" bIns="0">
            <a:normAutofit fontScale="93000"/>
          </a:bodyPr>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Milk</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New Car</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Hospital </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Cinema</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New shoes</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Newspaper</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Butcher</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New computer</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Solicitor</a:t>
            </a:r>
            <a:endParaRPr b="0" lang="en-GB" sz="3200" spc="-1" strike="noStrike">
              <a:latin typeface="Arial"/>
            </a:endParaRPr>
          </a:p>
        </p:txBody>
      </p:sp>
      <p:sp>
        <p:nvSpPr>
          <p:cNvPr id="812" name="CustomShape 3"/>
          <p:cNvSpPr/>
          <p:nvPr/>
        </p:nvSpPr>
        <p:spPr>
          <a:xfrm>
            <a:off x="3933720" y="1512720"/>
            <a:ext cx="2906280" cy="518328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Hairdresser</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Groceries</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New Furniture</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Dentist</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Primary School</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University</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Post office</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Jeweller</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Restaurant</a:t>
            </a:r>
            <a:endParaRPr b="0" lang="en-GB" sz="3200" spc="-1" strike="noStrike">
              <a:latin typeface="Arial"/>
            </a:endParaRPr>
          </a:p>
        </p:txBody>
      </p:sp>
      <p:sp>
        <p:nvSpPr>
          <p:cNvPr id="813" name="CustomShape 4"/>
          <p:cNvSpPr/>
          <p:nvPr/>
        </p:nvSpPr>
        <p:spPr>
          <a:xfrm>
            <a:off x="14040" y="205560"/>
            <a:ext cx="11433240" cy="1305720"/>
          </a:xfrm>
          <a:prstGeom prst="rect">
            <a:avLst/>
          </a:prstGeom>
          <a:noFill/>
          <a:ln>
            <a:noFill/>
          </a:ln>
        </p:spPr>
        <p:style>
          <a:lnRef idx="0"/>
          <a:fillRef idx="0"/>
          <a:effectRef idx="0"/>
          <a:fontRef idx="minor"/>
        </p:style>
        <p:txBody>
          <a:bodyPr lIns="90000" rIns="90000" tIns="45000" bIns="45000">
            <a:noAutofit/>
          </a:bodyPr>
          <a:p>
            <a:pPr marL="432000" indent="-323280">
              <a:lnSpc>
                <a:spcPct val="100000"/>
              </a:lnSpc>
              <a:spcBef>
                <a:spcPts val="1417"/>
              </a:spcBef>
              <a:buClr>
                <a:srgbClr val="000000"/>
              </a:buClr>
              <a:buSzPct val="45000"/>
              <a:buFont typeface="Wingdings" charset="2"/>
              <a:buChar char=""/>
            </a:pPr>
            <a:r>
              <a:rPr b="0" lang="en-GB" sz="3200" spc="-1" strike="noStrike">
                <a:solidFill>
                  <a:srgbClr val="000000"/>
                </a:solidFill>
                <a:latin typeface="Corbel Light"/>
                <a:ea typeface="DejaVu Sans"/>
              </a:rPr>
              <a:t>Arrange these goods &amp; services into a table to show where you would find them:</a:t>
            </a:r>
            <a:r>
              <a:rPr b="1" lang="en-GB" sz="3200" spc="-1" strike="noStrike">
                <a:solidFill>
                  <a:srgbClr val="000000"/>
                </a:solidFill>
                <a:latin typeface="Corbel Light"/>
                <a:ea typeface="DejaVu Sans"/>
              </a:rPr>
              <a:t> City, Town or Local Village </a:t>
            </a:r>
            <a:r>
              <a:rPr b="0" lang="en-GB" sz="2600" spc="-1" strike="noStrike">
                <a:solidFill>
                  <a:srgbClr val="000000"/>
                </a:solidFill>
                <a:latin typeface="Corbel Light"/>
                <a:ea typeface="DejaVu Sans"/>
              </a:rPr>
              <a:t>(some may be all three)</a:t>
            </a:r>
            <a:r>
              <a:rPr b="1" lang="en-GB" sz="1500" spc="-1" strike="noStrike">
                <a:solidFill>
                  <a:srgbClr val="000000"/>
                </a:solidFill>
                <a:latin typeface="Arial"/>
                <a:ea typeface="DejaVu Sans"/>
              </a:rPr>
              <a:t>.</a:t>
            </a:r>
            <a:endParaRPr b="0" lang="en-GB" sz="1500" spc="-1" strike="noStrike">
              <a:latin typeface="Arial"/>
            </a:endParaRPr>
          </a:p>
        </p:txBody>
      </p:sp>
      <p:sp>
        <p:nvSpPr>
          <p:cNvPr id="814" name="TextShape 5"/>
          <p:cNvSpPr txBox="1"/>
          <p:nvPr/>
        </p:nvSpPr>
        <p:spPr>
          <a:xfrm>
            <a:off x="7920000" y="1224000"/>
            <a:ext cx="2952000" cy="5670720"/>
          </a:xfrm>
          <a:prstGeom prst="rect">
            <a:avLst/>
          </a:prstGeom>
          <a:noFill/>
          <a:ln>
            <a:noFill/>
          </a:ln>
        </p:spPr>
        <p:txBody>
          <a:bodyPr lIns="90000" rIns="90000" tIns="45000" bIns="45000">
            <a:noAutofit/>
          </a:bodyPr>
          <a:p>
            <a:pPr marL="216000" indent="-216000">
              <a:lnSpc>
                <a:spcPct val="150000"/>
              </a:lnSpc>
              <a:buClr>
                <a:srgbClr val="000000"/>
              </a:buClr>
              <a:buSzPct val="45000"/>
              <a:buFont typeface="Wingdings" charset="2"/>
              <a:buChar char=""/>
            </a:pPr>
            <a:r>
              <a:rPr b="0" lang="en-GB" sz="2800" spc="-1" strike="noStrike">
                <a:latin typeface="Corbel Light"/>
              </a:rPr>
              <a:t>Train station</a:t>
            </a:r>
            <a:endParaRPr b="0" lang="en-GB" sz="2800" spc="-1" strike="noStrike">
              <a:latin typeface="Arial"/>
            </a:endParaRPr>
          </a:p>
          <a:p>
            <a:pPr marL="216000" indent="-216000">
              <a:lnSpc>
                <a:spcPct val="150000"/>
              </a:lnSpc>
              <a:buClr>
                <a:srgbClr val="000000"/>
              </a:buClr>
              <a:buSzPct val="45000"/>
              <a:buFont typeface="Wingdings" charset="2"/>
              <a:buChar char=""/>
            </a:pPr>
            <a:r>
              <a:rPr b="0" lang="en-GB" sz="2800" spc="-1" strike="noStrike">
                <a:latin typeface="Corbel Light"/>
              </a:rPr>
              <a:t>Airport</a:t>
            </a:r>
            <a:endParaRPr b="0" lang="en-GB" sz="2800" spc="-1" strike="noStrike">
              <a:latin typeface="Arial"/>
            </a:endParaRPr>
          </a:p>
          <a:p>
            <a:pPr marL="216000" indent="-216000">
              <a:lnSpc>
                <a:spcPct val="150000"/>
              </a:lnSpc>
              <a:buClr>
                <a:srgbClr val="000000"/>
              </a:buClr>
              <a:buSzPct val="45000"/>
              <a:buFont typeface="Wingdings" charset="2"/>
              <a:buChar char=""/>
            </a:pPr>
            <a:r>
              <a:rPr b="0" lang="en-GB" sz="2800" spc="-1" strike="noStrike">
                <a:latin typeface="Corbel Light"/>
              </a:rPr>
              <a:t>Court of Law</a:t>
            </a:r>
            <a:endParaRPr b="0" lang="en-GB" sz="2800" spc="-1" strike="noStrike">
              <a:latin typeface="Arial"/>
            </a:endParaRPr>
          </a:p>
          <a:p>
            <a:pPr marL="216000" indent="-216000">
              <a:lnSpc>
                <a:spcPct val="150000"/>
              </a:lnSpc>
              <a:buClr>
                <a:srgbClr val="000000"/>
              </a:buClr>
              <a:buSzPct val="45000"/>
              <a:buFont typeface="Wingdings" charset="2"/>
              <a:buChar char=""/>
            </a:pPr>
            <a:r>
              <a:rPr b="0" lang="en-GB" sz="2800" spc="-1" strike="noStrike">
                <a:latin typeface="Corbel Light"/>
              </a:rPr>
              <a:t>Football stadium</a:t>
            </a:r>
            <a:endParaRPr b="0" lang="en-GB" sz="2800" spc="-1" strike="noStrike">
              <a:latin typeface="Arial"/>
            </a:endParaRPr>
          </a:p>
          <a:p>
            <a:pPr marL="216000" indent="-216000">
              <a:lnSpc>
                <a:spcPct val="150000"/>
              </a:lnSpc>
              <a:buClr>
                <a:srgbClr val="000000"/>
              </a:buClr>
              <a:buSzPct val="45000"/>
              <a:buFont typeface="Wingdings" charset="2"/>
              <a:buChar char=""/>
            </a:pPr>
            <a:r>
              <a:rPr b="0" lang="en-GB" sz="2800" spc="-1" strike="noStrike">
                <a:latin typeface="Corbel Light"/>
              </a:rPr>
              <a:t>Large indoor shopping centre</a:t>
            </a:r>
            <a:endParaRPr b="0" lang="en-GB" sz="2800" spc="-1" strike="noStrike">
              <a:latin typeface="Arial"/>
            </a:endParaRPr>
          </a:p>
          <a:p>
            <a:pPr marL="216000" indent="-216000">
              <a:lnSpc>
                <a:spcPct val="150000"/>
              </a:lnSpc>
              <a:buClr>
                <a:srgbClr val="000000"/>
              </a:buClr>
              <a:buSzPct val="45000"/>
              <a:buFont typeface="Wingdings" charset="2"/>
              <a:buChar char=""/>
            </a:pPr>
            <a:r>
              <a:rPr b="0" lang="en-GB" sz="2800" spc="-1" strike="noStrike">
                <a:latin typeface="Corbel Light"/>
              </a:rPr>
              <a:t>Hotel</a:t>
            </a:r>
            <a:endParaRPr b="0" lang="en-GB" sz="2800" spc="-1" strike="noStrike">
              <a:latin typeface="Arial"/>
            </a:endParaRPr>
          </a:p>
          <a:p>
            <a:pPr marL="216000" indent="-216000">
              <a:lnSpc>
                <a:spcPct val="150000"/>
              </a:lnSpc>
              <a:buClr>
                <a:srgbClr val="000000"/>
              </a:buClr>
              <a:buSzPct val="45000"/>
              <a:buFont typeface="Wingdings" charset="2"/>
              <a:buChar char=""/>
            </a:pPr>
            <a:r>
              <a:rPr b="0" lang="en-GB" sz="2800" spc="-1" strike="noStrike">
                <a:latin typeface="Corbel Light"/>
              </a:rPr>
              <a:t>Pub/restaurant</a:t>
            </a:r>
            <a:endParaRPr b="0" lang="en-GB" sz="2800" spc="-1" strike="noStrike">
              <a:latin typeface="Arial"/>
            </a:endParaRPr>
          </a:p>
          <a:p>
            <a:pPr marL="216000" indent="-216000">
              <a:lnSpc>
                <a:spcPct val="150000"/>
              </a:lnSpc>
              <a:buClr>
                <a:srgbClr val="000000"/>
              </a:buClr>
              <a:buSzPct val="45000"/>
              <a:buFont typeface="Wingdings" charset="2"/>
              <a:buChar char=""/>
            </a:pPr>
            <a:r>
              <a:rPr b="0" lang="en-GB" sz="2800" spc="-1" strike="noStrike">
                <a:latin typeface="Corbel Light"/>
              </a:rPr>
              <a:t>Government offices</a:t>
            </a:r>
            <a:endParaRPr b="0" lang="en-GB" sz="2800" spc="-1" strike="noStrike">
              <a:latin typeface="Arial"/>
            </a:endParaRPr>
          </a:p>
          <a:p>
            <a:endParaRPr b="0" lang="en-GB" sz="2800" spc="-1" strike="noStrike">
              <a:latin typeface="Arial"/>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5" name="CustomShape 1"/>
          <p:cNvSpPr/>
          <p:nvPr/>
        </p:nvSpPr>
        <p:spPr>
          <a:xfrm rot="5347800">
            <a:off x="8305560" y="3066840"/>
            <a:ext cx="6778440" cy="7912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GB" sz="4800" spc="-1" strike="noStrike">
                <a:solidFill>
                  <a:srgbClr val="ffffff"/>
                </a:solidFill>
                <a:latin typeface="Corbel Light"/>
                <a:ea typeface="DejaVu Sans"/>
              </a:rPr>
              <a:t>Settlement Hierarchy</a:t>
            </a:r>
            <a:endParaRPr b="0" lang="en-GB" sz="4800" spc="-1" strike="noStrike">
              <a:latin typeface="Arial"/>
            </a:endParaRPr>
          </a:p>
        </p:txBody>
      </p:sp>
      <p:sp>
        <p:nvSpPr>
          <p:cNvPr id="816" name="CustomShape 2"/>
          <p:cNvSpPr/>
          <p:nvPr/>
        </p:nvSpPr>
        <p:spPr>
          <a:xfrm>
            <a:off x="5832000" y="2736000"/>
            <a:ext cx="5327280" cy="3887280"/>
          </a:xfrm>
          <a:prstGeom prst="rect">
            <a:avLst/>
          </a:prstGeom>
          <a:noFill/>
          <a:ln>
            <a:noFill/>
          </a:ln>
        </p:spPr>
        <p:style>
          <a:lnRef idx="0"/>
          <a:fillRef idx="0"/>
          <a:effectRef idx="0"/>
          <a:fontRef idx="minor"/>
        </p:style>
        <p:txBody>
          <a:bodyPr lIns="0" rIns="0" tIns="0" bIns="0">
            <a:normAutofit/>
          </a:bodyPr>
          <a:p>
            <a:pPr marL="432000" indent="-323280">
              <a:lnSpc>
                <a:spcPct val="100000"/>
              </a:lnSpc>
              <a:spcBef>
                <a:spcPts val="1417"/>
              </a:spcBef>
              <a:buClr>
                <a:srgbClr val="000000"/>
              </a:buClr>
              <a:buSzPct val="45000"/>
              <a:buFont typeface="Wingdings" charset="2"/>
              <a:buChar char=""/>
            </a:pPr>
            <a:r>
              <a:rPr b="0" lang="en-GB" sz="2600" spc="-1" strike="noStrike">
                <a:solidFill>
                  <a:srgbClr val="000000"/>
                </a:solidFill>
                <a:latin typeface="Corbel Light"/>
                <a:ea typeface="DejaVu Sans"/>
              </a:rPr>
              <a:t>We also find public services such as Universities and Hospitals in larger settlements as they serve more people.  Goods that you don’t have to buy often, such as cars and furniture, are also sold in larger settlements. These services are known as </a:t>
            </a:r>
            <a:r>
              <a:rPr b="1" lang="en-GB" sz="2600" spc="-1" strike="noStrike">
                <a:solidFill>
                  <a:srgbClr val="000000"/>
                </a:solidFill>
                <a:latin typeface="Corbel Light"/>
                <a:ea typeface="DejaVu Sans"/>
              </a:rPr>
              <a:t>High Order Goods and Services.</a:t>
            </a:r>
            <a:endParaRPr b="0" lang="en-GB" sz="26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2600" spc="-1" strike="noStrike">
                <a:solidFill>
                  <a:srgbClr val="000000"/>
                </a:solidFill>
                <a:latin typeface="Corbel Light"/>
                <a:ea typeface="DejaVu Sans"/>
              </a:rPr>
              <a:t>Goods that we buy often or services we visit frequently are called </a:t>
            </a:r>
            <a:r>
              <a:rPr b="1" lang="en-GB" sz="2600" spc="-1" strike="noStrike">
                <a:solidFill>
                  <a:srgbClr val="000000"/>
                </a:solidFill>
                <a:latin typeface="Corbel Light"/>
                <a:ea typeface="DejaVu Sans"/>
              </a:rPr>
              <a:t>Low order goods and services.</a:t>
            </a:r>
            <a:r>
              <a:rPr b="1" lang="en-GB" sz="2200" spc="-1" strike="noStrike">
                <a:solidFill>
                  <a:srgbClr val="000000"/>
                </a:solidFill>
                <a:latin typeface="Corbel Light"/>
                <a:ea typeface="DejaVu Sans"/>
              </a:rPr>
              <a:t>.</a:t>
            </a:r>
            <a:endParaRPr b="0" lang="en-GB" sz="2200" spc="-1" strike="noStrike">
              <a:latin typeface="Arial"/>
            </a:endParaRPr>
          </a:p>
          <a:p>
            <a:pPr>
              <a:lnSpc>
                <a:spcPct val="100000"/>
              </a:lnSpc>
              <a:spcBef>
                <a:spcPts val="1417"/>
              </a:spcBef>
            </a:pPr>
            <a:endParaRPr b="0" lang="en-GB" sz="2200" spc="-1" strike="noStrike">
              <a:latin typeface="Arial"/>
            </a:endParaRPr>
          </a:p>
        </p:txBody>
      </p:sp>
      <p:sp>
        <p:nvSpPr>
          <p:cNvPr id="817" name="CustomShape 3"/>
          <p:cNvSpPr/>
          <p:nvPr/>
        </p:nvSpPr>
        <p:spPr>
          <a:xfrm>
            <a:off x="253080" y="316440"/>
            <a:ext cx="5434200" cy="3570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2600" spc="-1" strike="noStrike">
                <a:solidFill>
                  <a:srgbClr val="000000"/>
                </a:solidFill>
                <a:latin typeface="Corbel Light"/>
                <a:ea typeface="Microsoft YaHei"/>
              </a:rPr>
              <a:t>In a small settlement we don’t find services that cater for large numbers of people such as cinemas and large supermarkets – these businesses need enough customers to remain profitable</a:t>
            </a:r>
            <a:r>
              <a:rPr b="1" lang="en-GB" sz="2600" spc="-1" strike="noStrike">
                <a:solidFill>
                  <a:srgbClr val="000000"/>
                </a:solidFill>
                <a:latin typeface="Corbel Light"/>
                <a:ea typeface="Microsoft YaHei"/>
              </a:rPr>
              <a:t> (Threshold population)</a:t>
            </a:r>
            <a:r>
              <a:rPr b="0" lang="en-GB" sz="2600" spc="-1" strike="noStrike">
                <a:solidFill>
                  <a:srgbClr val="000000"/>
                </a:solidFill>
                <a:latin typeface="Corbel Light"/>
                <a:ea typeface="Microsoft YaHei"/>
              </a:rPr>
              <a:t> so they are found in large towns and cities. These large settlements also have good transport routes so those who do not live there can still easily access them</a:t>
            </a:r>
            <a:r>
              <a:rPr b="0" lang="en-GB" sz="2000" spc="-1" strike="noStrike">
                <a:solidFill>
                  <a:srgbClr val="000000"/>
                </a:solidFill>
                <a:latin typeface="Corbel Light"/>
                <a:ea typeface="Microsoft YaHei"/>
              </a:rPr>
              <a:t>. </a:t>
            </a:r>
            <a:endParaRPr b="0" lang="en-GB" sz="2000" spc="-1" strike="noStrike">
              <a:latin typeface="Arial"/>
            </a:endParaRPr>
          </a:p>
        </p:txBody>
      </p:sp>
      <p:pic>
        <p:nvPicPr>
          <p:cNvPr id="818" name="" descr=""/>
          <p:cNvPicPr/>
          <p:nvPr/>
        </p:nvPicPr>
        <p:blipFill>
          <a:blip r:embed="rId1"/>
          <a:srcRect l="3247" t="24704" r="1472" b="30159"/>
          <a:stretch/>
        </p:blipFill>
        <p:spPr>
          <a:xfrm>
            <a:off x="6120000" y="543960"/>
            <a:ext cx="5111280" cy="1815840"/>
          </a:xfrm>
          <a:prstGeom prst="rect">
            <a:avLst/>
          </a:prstGeom>
          <a:ln>
            <a:noFill/>
          </a:ln>
        </p:spPr>
      </p:pic>
      <p:pic>
        <p:nvPicPr>
          <p:cNvPr id="819" name="" descr=""/>
          <p:cNvPicPr/>
          <p:nvPr/>
        </p:nvPicPr>
        <p:blipFill>
          <a:blip r:embed="rId2"/>
          <a:stretch/>
        </p:blipFill>
        <p:spPr>
          <a:xfrm>
            <a:off x="576000" y="4607640"/>
            <a:ext cx="3024000" cy="2015640"/>
          </a:xfrm>
          <a:prstGeom prst="rect">
            <a:avLst/>
          </a:prstGeom>
          <a:ln>
            <a:noFill/>
          </a:ln>
        </p:spPr>
      </p:pic>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0" name="CustomShape 1"/>
          <p:cNvSpPr/>
          <p:nvPr/>
        </p:nvSpPr>
        <p:spPr>
          <a:xfrm rot="5371200">
            <a:off x="8814600" y="3048480"/>
            <a:ext cx="5725800" cy="6976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GB" sz="4800" spc="-1" strike="noStrike">
                <a:solidFill>
                  <a:srgbClr val="ffffff"/>
                </a:solidFill>
                <a:latin typeface="Corbel Light"/>
                <a:ea typeface="DejaVu Sans"/>
              </a:rPr>
              <a:t>Settlement Hierarchy</a:t>
            </a:r>
            <a:endParaRPr b="0" lang="en-GB" sz="4800" spc="-1" strike="noStrike">
              <a:latin typeface="Arial"/>
            </a:endParaRPr>
          </a:p>
        </p:txBody>
      </p:sp>
      <p:sp>
        <p:nvSpPr>
          <p:cNvPr id="821" name="CustomShape 2"/>
          <p:cNvSpPr/>
          <p:nvPr/>
        </p:nvSpPr>
        <p:spPr>
          <a:xfrm>
            <a:off x="360000" y="288000"/>
            <a:ext cx="4607280" cy="431928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417"/>
              </a:spcBef>
            </a:pPr>
            <a:r>
              <a:rPr b="0" lang="en-GB" sz="2400" spc="-1" strike="noStrike">
                <a:solidFill>
                  <a:srgbClr val="000000"/>
                </a:solidFill>
                <a:latin typeface="Corbel Light"/>
                <a:ea typeface="Microsoft YaHei"/>
              </a:rPr>
              <a:t>People are willing to travel further for high order goods and services.  The distance people will travel is called the</a:t>
            </a:r>
            <a:r>
              <a:rPr b="0" lang="en-GB" sz="2400" spc="-1" strike="noStrike" u="sng">
                <a:solidFill>
                  <a:srgbClr val="000000"/>
                </a:solidFill>
                <a:uFillTx/>
                <a:latin typeface="Corbel Light"/>
                <a:ea typeface="Microsoft YaHei"/>
              </a:rPr>
              <a:t> </a:t>
            </a:r>
            <a:r>
              <a:rPr b="1" lang="en-GB" sz="2400" spc="-1" strike="noStrike" u="sng">
                <a:solidFill>
                  <a:srgbClr val="000000"/>
                </a:solidFill>
                <a:uFillTx/>
                <a:latin typeface="Corbel Light"/>
                <a:ea typeface="Microsoft YaHei"/>
              </a:rPr>
              <a:t>range</a:t>
            </a:r>
            <a:r>
              <a:rPr b="0" lang="en-GB" sz="2400" spc="-1" strike="noStrike">
                <a:solidFill>
                  <a:srgbClr val="000000"/>
                </a:solidFill>
                <a:latin typeface="Corbel Light"/>
                <a:ea typeface="Microsoft YaHei"/>
              </a:rPr>
              <a:t> of the service or goods. Large settlements also have good transport routes so those who do not live there can still easily access them.</a:t>
            </a:r>
            <a:r>
              <a:rPr b="0" lang="en-GB" sz="2600" spc="-1" strike="noStrike">
                <a:solidFill>
                  <a:srgbClr val="000000"/>
                </a:solidFill>
                <a:latin typeface="Corbel Light"/>
                <a:ea typeface="Microsoft YaHei"/>
              </a:rPr>
              <a:t> </a:t>
            </a:r>
            <a:endParaRPr b="0" lang="en-GB" sz="2600" spc="-1" strike="noStrike">
              <a:latin typeface="Arial"/>
            </a:endParaRPr>
          </a:p>
          <a:p>
            <a:pPr>
              <a:lnSpc>
                <a:spcPct val="100000"/>
              </a:lnSpc>
              <a:spcBef>
                <a:spcPts val="1417"/>
              </a:spcBef>
            </a:pPr>
            <a:r>
              <a:rPr b="1" lang="en-GB" sz="2400" spc="-1" strike="noStrike">
                <a:solidFill>
                  <a:srgbClr val="000000"/>
                </a:solidFill>
                <a:latin typeface="Corbel Light"/>
                <a:ea typeface="Microsoft YaHei"/>
              </a:rPr>
              <a:t>High order goods have a larger range than low order goods</a:t>
            </a:r>
            <a:endParaRPr b="0" lang="en-GB" sz="2400" spc="-1" strike="noStrike">
              <a:latin typeface="Arial"/>
            </a:endParaRPr>
          </a:p>
        </p:txBody>
      </p:sp>
      <p:sp>
        <p:nvSpPr>
          <p:cNvPr id="822" name="CustomShape 3"/>
          <p:cNvSpPr/>
          <p:nvPr/>
        </p:nvSpPr>
        <p:spPr>
          <a:xfrm>
            <a:off x="432720" y="4293720"/>
            <a:ext cx="10439280" cy="218628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417"/>
              </a:spcBef>
            </a:pPr>
            <a:r>
              <a:rPr b="0" lang="en-GB" sz="2400" spc="-1" strike="noStrike">
                <a:solidFill>
                  <a:srgbClr val="000000"/>
                </a:solidFill>
                <a:latin typeface="Corbel Light"/>
                <a:ea typeface="DejaVu Sans"/>
              </a:rPr>
              <a:t>A City serves a large population, not just those who live there but also the villages and towns that surround it. This is called it’s </a:t>
            </a:r>
            <a:r>
              <a:rPr b="1" lang="en-GB" sz="2400" spc="-1" strike="noStrike">
                <a:solidFill>
                  <a:srgbClr val="000000"/>
                </a:solidFill>
                <a:latin typeface="Corbel Light"/>
                <a:ea typeface="DejaVu Sans"/>
              </a:rPr>
              <a:t>Sphere of Influence.</a:t>
            </a:r>
            <a:endParaRPr b="0" lang="en-GB" sz="2400" spc="-1" strike="noStrike">
              <a:latin typeface="Arial"/>
            </a:endParaRPr>
          </a:p>
          <a:p>
            <a:pPr>
              <a:lnSpc>
                <a:spcPct val="100000"/>
              </a:lnSpc>
              <a:spcBef>
                <a:spcPts val="1417"/>
              </a:spcBef>
            </a:pPr>
            <a:r>
              <a:rPr b="0" lang="en-GB" sz="2400" spc="-1" strike="noStrike">
                <a:solidFill>
                  <a:srgbClr val="000000"/>
                </a:solidFill>
                <a:latin typeface="Corbel Light"/>
                <a:ea typeface="DejaVu Sans"/>
              </a:rPr>
              <a:t>Some cities like New York and Paris have a global Sphere of Influence.</a:t>
            </a:r>
            <a:endParaRPr b="0" lang="en-GB" sz="2400" spc="-1" strike="noStrike">
              <a:latin typeface="Arial"/>
            </a:endParaRPr>
          </a:p>
          <a:p>
            <a:pPr>
              <a:lnSpc>
                <a:spcPct val="95000"/>
              </a:lnSpc>
              <a:spcBef>
                <a:spcPts val="1400"/>
              </a:spcBef>
              <a:spcAft>
                <a:spcPts val="201"/>
              </a:spcAft>
            </a:pPr>
            <a:r>
              <a:rPr b="0" lang="en-GB" sz="2400" spc="-1" strike="noStrike">
                <a:solidFill>
                  <a:srgbClr val="000000"/>
                </a:solidFill>
                <a:latin typeface="Corbel Light"/>
                <a:ea typeface="DejaVu Sans"/>
              </a:rPr>
              <a:t>The distance people are willing to travel also influences the development of villages and towns – </a:t>
            </a:r>
            <a:r>
              <a:rPr b="1" lang="en-GB" sz="2400" spc="-1" strike="noStrike" u="sng">
                <a:solidFill>
                  <a:srgbClr val="67aabf"/>
                </a:solidFill>
                <a:uFillTx/>
                <a:latin typeface="Corbel Light"/>
                <a:ea typeface="DejaVu Sans"/>
                <a:hlinkClick r:id="rId1"/>
              </a:rPr>
              <a:t>watch this</a:t>
            </a:r>
            <a:r>
              <a:rPr b="1" lang="en-GB" sz="2400" spc="-1" strike="noStrike">
                <a:solidFill>
                  <a:srgbClr val="000000"/>
                </a:solidFill>
                <a:latin typeface="Corbel Light"/>
                <a:ea typeface="DejaVu Sans"/>
              </a:rPr>
              <a:t> </a:t>
            </a:r>
            <a:endParaRPr b="0" lang="en-GB" sz="2400" spc="-1" strike="noStrike">
              <a:latin typeface="Arial"/>
            </a:endParaRPr>
          </a:p>
        </p:txBody>
      </p:sp>
      <p:pic>
        <p:nvPicPr>
          <p:cNvPr id="823" name="" descr=""/>
          <p:cNvPicPr/>
          <p:nvPr/>
        </p:nvPicPr>
        <p:blipFill>
          <a:blip r:embed="rId2"/>
          <a:stretch/>
        </p:blipFill>
        <p:spPr>
          <a:xfrm>
            <a:off x="5184000" y="288000"/>
            <a:ext cx="5767200" cy="3844080"/>
          </a:xfrm>
          <a:prstGeom prst="rect">
            <a:avLst/>
          </a:prstGeom>
          <a:ln>
            <a:noFill/>
          </a:ln>
        </p:spPr>
      </p:pic>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4" name="CustomShape 1"/>
          <p:cNvSpPr/>
          <p:nvPr/>
        </p:nvSpPr>
        <p:spPr>
          <a:xfrm>
            <a:off x="2232000" y="173520"/>
            <a:ext cx="7029360" cy="689400"/>
          </a:xfrm>
          <a:prstGeom prst="rect">
            <a:avLst/>
          </a:prstGeom>
          <a:noFill/>
          <a:ln>
            <a:noFill/>
          </a:ln>
        </p:spPr>
        <p:style>
          <a:lnRef idx="0"/>
          <a:fillRef idx="0"/>
          <a:effectRef idx="0"/>
          <a:fontRef idx="minor"/>
        </p:style>
        <p:txBody>
          <a:bodyPr lIns="90000" rIns="90000" tIns="45000" bIns="45000" anchor="b">
            <a:normAutofit/>
          </a:bodyPr>
          <a:p>
            <a:pPr>
              <a:lnSpc>
                <a:spcPct val="90000"/>
              </a:lnSpc>
            </a:pPr>
            <a:r>
              <a:rPr b="1" lang="en-GB" sz="4800" spc="-52" strike="noStrike">
                <a:solidFill>
                  <a:srgbClr val="000000"/>
                </a:solidFill>
                <a:latin typeface="Corbel Light"/>
                <a:ea typeface="DejaVu Sans"/>
              </a:rPr>
              <a:t>Settlement case study</a:t>
            </a:r>
            <a:endParaRPr b="0" lang="en-GB" sz="4800" spc="-1" strike="noStrike">
              <a:latin typeface="Arial"/>
            </a:endParaRPr>
          </a:p>
        </p:txBody>
      </p:sp>
      <p:sp>
        <p:nvSpPr>
          <p:cNvPr id="825" name="CustomShape 2"/>
          <p:cNvSpPr/>
          <p:nvPr/>
        </p:nvSpPr>
        <p:spPr>
          <a:xfrm>
            <a:off x="69840" y="872640"/>
            <a:ext cx="11207520" cy="1337760"/>
          </a:xfrm>
          <a:prstGeom prst="rect">
            <a:avLst/>
          </a:prstGeom>
          <a:noFill/>
          <a:ln>
            <a:noFill/>
          </a:ln>
        </p:spPr>
        <p:style>
          <a:lnRef idx="0"/>
          <a:fillRef idx="0"/>
          <a:effectRef idx="0"/>
          <a:fontRef idx="minor"/>
        </p:style>
        <p:txBody>
          <a:bodyPr lIns="90000" rIns="90000" tIns="45000" bIns="45000">
            <a:noAutofit/>
          </a:bodyPr>
          <a:p>
            <a:pPr marL="182880" indent="-179640">
              <a:lnSpc>
                <a:spcPct val="95000"/>
              </a:lnSpc>
              <a:spcBef>
                <a:spcPts val="1400"/>
              </a:spcBef>
              <a:spcAft>
                <a:spcPts val="201"/>
              </a:spcAft>
              <a:buClr>
                <a:srgbClr val="6f6f74"/>
              </a:buClr>
              <a:buSzPct val="80000"/>
              <a:buFont typeface="Arial"/>
              <a:buChar char="•"/>
            </a:pPr>
            <a:r>
              <a:rPr b="0" lang="en-GB" sz="2600" spc="-1" strike="noStrike">
                <a:solidFill>
                  <a:srgbClr val="000000"/>
                </a:solidFill>
                <a:latin typeface="Corbel Light"/>
                <a:ea typeface="DejaVu Sans"/>
              </a:rPr>
              <a:t>Using Southampton as your case study, research how it has grown and how it’s function has changed over the years. Include details about it’s sphere of influence and the services it provides as it has grown. There are some links on the next slide.</a:t>
            </a:r>
            <a:endParaRPr b="0" lang="en-GB" sz="2600" spc="-1" strike="noStrike">
              <a:latin typeface="Arial"/>
            </a:endParaRPr>
          </a:p>
        </p:txBody>
      </p:sp>
      <p:pic>
        <p:nvPicPr>
          <p:cNvPr id="826" name="Content Placeholder 11_1" descr=""/>
          <p:cNvPicPr/>
          <p:nvPr/>
        </p:nvPicPr>
        <p:blipFill>
          <a:blip r:embed="rId1"/>
          <a:stretch/>
        </p:blipFill>
        <p:spPr>
          <a:xfrm>
            <a:off x="113760" y="2304000"/>
            <a:ext cx="11961000" cy="4223880"/>
          </a:xfrm>
          <a:prstGeom prst="rect">
            <a:avLst/>
          </a:prstGeom>
          <a:ln>
            <a:noFill/>
          </a:ln>
        </p:spPr>
      </p:pic>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7" name="CustomShape 1"/>
          <p:cNvSpPr/>
          <p:nvPr/>
        </p:nvSpPr>
        <p:spPr>
          <a:xfrm>
            <a:off x="546480" y="210240"/>
            <a:ext cx="9448200" cy="8938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GB" sz="4400" spc="-1" strike="noStrike">
                <a:solidFill>
                  <a:srgbClr val="000000"/>
                </a:solidFill>
                <a:latin typeface="Corbel Light"/>
                <a:ea typeface="DejaVu Sans"/>
              </a:rPr>
              <a:t>Southampton case study</a:t>
            </a:r>
            <a:endParaRPr b="0" lang="en-GB" sz="4400" spc="-1" strike="noStrike">
              <a:latin typeface="Arial"/>
            </a:endParaRPr>
          </a:p>
        </p:txBody>
      </p:sp>
      <p:sp>
        <p:nvSpPr>
          <p:cNvPr id="828" name="CustomShape 2"/>
          <p:cNvSpPr/>
          <p:nvPr/>
        </p:nvSpPr>
        <p:spPr>
          <a:xfrm>
            <a:off x="279360" y="1396800"/>
            <a:ext cx="10883160" cy="5168160"/>
          </a:xfrm>
          <a:prstGeom prst="rect">
            <a:avLst/>
          </a:prstGeom>
          <a:noFill/>
          <a:ln>
            <a:noFill/>
          </a:ln>
        </p:spPr>
        <p:style>
          <a:lnRef idx="0"/>
          <a:fillRef idx="0"/>
          <a:effectRef idx="0"/>
          <a:fontRef idx="minor"/>
        </p:style>
        <p:txBody>
          <a:bodyPr lIns="0" rIns="0" tIns="0" bIns="0">
            <a:normAutofit fontScale="60000"/>
          </a:bodyPr>
          <a:p>
            <a:pPr marL="432000" indent="-323280">
              <a:lnSpc>
                <a:spcPct val="100000"/>
              </a:lnSpc>
              <a:spcBef>
                <a:spcPts val="1417"/>
              </a:spcBef>
              <a:buClr>
                <a:srgbClr val="000000"/>
              </a:buClr>
              <a:buSzPct val="45000"/>
              <a:buFont typeface="Wingdings" charset="2"/>
              <a:buChar char=""/>
            </a:pPr>
            <a:r>
              <a:rPr b="0" lang="en-GB" sz="3200" spc="-1" strike="noStrike" u="sng">
                <a:solidFill>
                  <a:srgbClr val="67aabf"/>
                </a:solidFill>
                <a:uFillTx/>
                <a:latin typeface="Corbel Light"/>
                <a:ea typeface="DejaVu Sans"/>
                <a:hlinkClick r:id="rId1"/>
              </a:rPr>
              <a:t>Independent newspaper article</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u="sng">
                <a:solidFill>
                  <a:srgbClr val="67aabf"/>
                </a:solidFill>
                <a:uFillTx/>
                <a:latin typeface="Corbel Light"/>
                <a:ea typeface="DejaVu Sans"/>
                <a:hlinkClick r:id="rId2"/>
              </a:rPr>
              <a:t>Guardian article</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u="sng">
                <a:solidFill>
                  <a:srgbClr val="67aabf"/>
                </a:solidFill>
                <a:uFillTx/>
                <a:latin typeface="Corbel Light"/>
                <a:ea typeface="DejaVu Sans"/>
                <a:hlinkClick r:id="rId3"/>
              </a:rPr>
              <a:t>BBC article</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u="sng">
                <a:solidFill>
                  <a:srgbClr val="67aabf"/>
                </a:solidFill>
                <a:uFillTx/>
                <a:latin typeface="Corbel Light"/>
                <a:ea typeface="DejaVu Sans"/>
                <a:hlinkClick r:id="rId4"/>
              </a:rPr>
              <a:t>Case study of Southampton</a:t>
            </a:r>
            <a:endParaRPr b="0" lang="en-GB" sz="32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200" spc="-1" strike="noStrike">
                <a:solidFill>
                  <a:srgbClr val="3465a4"/>
                </a:solidFill>
                <a:latin typeface="Corbel Light"/>
                <a:ea typeface="DejaVu Sans"/>
              </a:rPr>
              <a:t>You can also do a google search on Southampton to get population figures.  Looking on the current google map of the city you can see the services located there, for example the university, hospital, Ikea, Airport and find the nearest other like service.  From this you can work out the distance that people travel to reach the service in Southampton.</a:t>
            </a:r>
            <a:endParaRPr b="0" lang="en-GB" sz="3200" spc="-1" strike="noStrike">
              <a:latin typeface="Arial"/>
            </a:endParaRPr>
          </a:p>
          <a:p>
            <a:pPr marL="432000" indent="-323280">
              <a:lnSpc>
                <a:spcPct val="100000"/>
              </a:lnSpc>
              <a:spcBef>
                <a:spcPts val="1417"/>
              </a:spcBef>
              <a:buClr>
                <a:srgbClr val="000000"/>
              </a:buClr>
              <a:buFont typeface="Symbol" charset="2"/>
              <a:buChar char=""/>
            </a:pPr>
            <a:r>
              <a:rPr b="0" lang="en-GB" sz="3200" spc="-1" strike="noStrike">
                <a:solidFill>
                  <a:srgbClr val="3465a4"/>
                </a:solidFill>
                <a:latin typeface="Corbel Light"/>
                <a:ea typeface="DejaVu Sans"/>
              </a:rPr>
              <a:t>If you would rather research your local city that’s fine, just find the same information for your city of choice so that you have an example to use in your exams.</a:t>
            </a:r>
            <a:endParaRPr b="0" lang="en-GB" sz="3200" spc="-1" strike="noStrike">
              <a:latin typeface="Arial"/>
            </a:endParaRPr>
          </a:p>
          <a:p>
            <a:pPr marL="432000" indent="-323280">
              <a:lnSpc>
                <a:spcPct val="100000"/>
              </a:lnSpc>
              <a:spcBef>
                <a:spcPts val="1417"/>
              </a:spcBef>
              <a:buClr>
                <a:srgbClr val="000000"/>
              </a:buClr>
              <a:buFont typeface="Symbol" charset="2"/>
              <a:buChar char=""/>
            </a:pPr>
            <a:r>
              <a:rPr b="0" lang="en-GB" sz="3200" spc="-1" strike="noStrike">
                <a:solidFill>
                  <a:srgbClr val="3465a4"/>
                </a:solidFill>
                <a:latin typeface="Corbel Light"/>
                <a:ea typeface="DejaVu Sans"/>
              </a:rPr>
              <a:t>We will build on this case study later in the unit too so reading the articles to get a good understanding of the city will be useful. </a:t>
            </a:r>
            <a:endParaRPr b="0" lang="en-GB" sz="3200" spc="-1" strike="noStrike">
              <a:latin typeface="Arial"/>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9" name="CustomShape 1"/>
          <p:cNvSpPr/>
          <p:nvPr/>
        </p:nvSpPr>
        <p:spPr>
          <a:xfrm>
            <a:off x="546480" y="210240"/>
            <a:ext cx="9448200" cy="8938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GB" sz="4400" spc="-1" strike="noStrike" u="sng">
                <a:solidFill>
                  <a:srgbClr val="000000"/>
                </a:solidFill>
                <a:uFillTx/>
                <a:latin typeface="Corbel Light"/>
                <a:ea typeface="DejaVu Sans"/>
              </a:rPr>
              <a:t>Southampton case study for settlement and service provision</a:t>
            </a:r>
            <a:endParaRPr b="0" lang="en-GB" sz="4400" spc="-1" strike="noStrike" u="sng">
              <a:uFillTx/>
              <a:latin typeface="Arial"/>
            </a:endParaRPr>
          </a:p>
        </p:txBody>
      </p:sp>
      <p:sp>
        <p:nvSpPr>
          <p:cNvPr id="830" name="CustomShape 2"/>
          <p:cNvSpPr/>
          <p:nvPr/>
        </p:nvSpPr>
        <p:spPr>
          <a:xfrm>
            <a:off x="144000" y="1656000"/>
            <a:ext cx="10883160" cy="4664160"/>
          </a:xfrm>
          <a:prstGeom prst="rect">
            <a:avLst/>
          </a:prstGeom>
          <a:noFill/>
          <a:ln>
            <a:noFill/>
          </a:ln>
        </p:spPr>
        <p:style>
          <a:lnRef idx="0"/>
          <a:fillRef idx="0"/>
          <a:effectRef idx="0"/>
          <a:fontRef idx="minor"/>
        </p:style>
        <p:txBody>
          <a:bodyPr lIns="0" rIns="0" tIns="0" bIns="0">
            <a:normAutofit/>
          </a:bodyPr>
          <a:p>
            <a:pPr marL="182880" indent="-179640">
              <a:lnSpc>
                <a:spcPct val="95000"/>
              </a:lnSpc>
              <a:spcBef>
                <a:spcPts val="1400"/>
              </a:spcBef>
              <a:spcAft>
                <a:spcPts val="201"/>
              </a:spcAft>
              <a:buClr>
                <a:srgbClr val="000000"/>
              </a:buClr>
              <a:buSzPct val="45000"/>
              <a:buFont typeface="Wingdings" charset="2"/>
              <a:buChar char=""/>
            </a:pPr>
            <a:r>
              <a:rPr b="0" lang="en-GB" sz="3000" spc="-1" strike="noStrike">
                <a:solidFill>
                  <a:srgbClr val="3465a4"/>
                </a:solidFill>
                <a:latin typeface="Corbel Light"/>
                <a:ea typeface="DejaVu Sans"/>
              </a:rPr>
              <a:t>Using Southampton as your case study, research how it has grown and how it’s function has changed over the years. Include details about it’s sphere of influence and the services it provides as it has grown.</a:t>
            </a:r>
            <a:endParaRPr b="0" lang="en-GB" sz="30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000" spc="-1" strike="noStrike">
                <a:solidFill>
                  <a:srgbClr val="3465a4"/>
                </a:solidFill>
                <a:latin typeface="Corbel Light"/>
                <a:ea typeface="DejaVu Sans"/>
              </a:rPr>
              <a:t>Describe the hierarchy of settlements in the Southampton area (Hampshire).</a:t>
            </a:r>
            <a:endParaRPr b="0" lang="en-GB" sz="3000" spc="-1" strike="noStrike">
              <a:latin typeface="Arial"/>
            </a:endParaRPr>
          </a:p>
          <a:p>
            <a:pPr marL="432000" indent="-323280">
              <a:lnSpc>
                <a:spcPct val="100000"/>
              </a:lnSpc>
              <a:spcBef>
                <a:spcPts val="1417"/>
              </a:spcBef>
              <a:buClr>
                <a:srgbClr val="000000"/>
              </a:buClr>
              <a:buSzPct val="45000"/>
              <a:buFont typeface="Wingdings" charset="2"/>
              <a:buChar char=""/>
            </a:pPr>
            <a:r>
              <a:rPr b="0" lang="en-GB" sz="3000" spc="-1" strike="noStrike">
                <a:solidFill>
                  <a:srgbClr val="3465a4"/>
                </a:solidFill>
                <a:latin typeface="Corbel Light"/>
                <a:ea typeface="DejaVu Sans"/>
              </a:rPr>
              <a:t>Suggest the differences that there might be between the services in Southampton (</a:t>
            </a:r>
            <a:r>
              <a:rPr b="0" lang="en-GB" sz="3000" spc="-1" strike="noStrike">
                <a:solidFill>
                  <a:srgbClr val="3465a4"/>
                </a:solidFill>
                <a:latin typeface="Corbel Light"/>
                <a:ea typeface="DejaVu Sans"/>
                <a:hlinkClick r:id="rId1"/>
              </a:rPr>
              <a:t>map here)</a:t>
            </a:r>
            <a:r>
              <a:rPr b="0" lang="en-GB" sz="3000" spc="-1" strike="noStrike">
                <a:solidFill>
                  <a:srgbClr val="3465a4"/>
                </a:solidFill>
                <a:latin typeface="Corbel Light"/>
                <a:ea typeface="DejaVu Sans"/>
              </a:rPr>
              <a:t> and the services in Sholing (</a:t>
            </a:r>
            <a:r>
              <a:rPr b="0" lang="en-GB" sz="3000" spc="-1" strike="noStrike">
                <a:solidFill>
                  <a:srgbClr val="3465a4"/>
                </a:solidFill>
                <a:latin typeface="Corbel Light"/>
                <a:ea typeface="DejaVu Sans"/>
                <a:hlinkClick r:id="rId2"/>
              </a:rPr>
              <a:t>see map here</a:t>
            </a:r>
            <a:r>
              <a:rPr b="0" lang="en-GB" sz="3000" spc="-1" strike="noStrike">
                <a:solidFill>
                  <a:srgbClr val="3465a4"/>
                </a:solidFill>
                <a:latin typeface="Corbel Light"/>
                <a:ea typeface="DejaVu Sans"/>
              </a:rPr>
              <a:t>).</a:t>
            </a:r>
            <a:endParaRPr b="0" lang="en-GB" sz="3000" spc="-1" strike="noStrike">
              <a:latin typeface="Arial"/>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31" name="CustomShape 1"/>
          <p:cNvSpPr/>
          <p:nvPr/>
        </p:nvSpPr>
        <p:spPr>
          <a:xfrm>
            <a:off x="0" y="1296000"/>
            <a:ext cx="11289600" cy="5558760"/>
          </a:xfrm>
          <a:prstGeom prst="rect">
            <a:avLst/>
          </a:prstGeom>
          <a:solidFill>
            <a:srgbClr val="618197"/>
          </a:solidFill>
          <a:ln w="25560">
            <a:noFill/>
          </a:ln>
        </p:spPr>
        <p:style>
          <a:lnRef idx="0"/>
          <a:fillRef idx="0"/>
          <a:effectRef idx="0"/>
          <a:fontRef idx="minor"/>
        </p:style>
      </p:sp>
      <p:sp>
        <p:nvSpPr>
          <p:cNvPr id="832" name="CustomShape 2"/>
          <p:cNvSpPr/>
          <p:nvPr/>
        </p:nvSpPr>
        <p:spPr>
          <a:xfrm>
            <a:off x="0" y="0"/>
            <a:ext cx="11289600" cy="1293120"/>
          </a:xfrm>
          <a:prstGeom prst="rect">
            <a:avLst/>
          </a:prstGeom>
          <a:solidFill>
            <a:srgbClr val="92a9b9"/>
          </a:solidFill>
          <a:ln w="25560">
            <a:noFill/>
          </a:ln>
        </p:spPr>
        <p:style>
          <a:lnRef idx="0"/>
          <a:fillRef idx="0"/>
          <a:effectRef idx="0"/>
          <a:fontRef idx="minor"/>
        </p:style>
      </p:sp>
      <p:sp>
        <p:nvSpPr>
          <p:cNvPr id="833" name="CustomShape 3"/>
          <p:cNvSpPr/>
          <p:nvPr/>
        </p:nvSpPr>
        <p:spPr>
          <a:xfrm>
            <a:off x="509400" y="104400"/>
            <a:ext cx="9785880" cy="830880"/>
          </a:xfrm>
          <a:prstGeom prst="rect">
            <a:avLst/>
          </a:prstGeom>
          <a:noFill/>
          <a:ln>
            <a:noFill/>
          </a:ln>
        </p:spPr>
        <p:style>
          <a:lnRef idx="0"/>
          <a:fillRef idx="0"/>
          <a:effectRef idx="0"/>
          <a:fontRef idx="minor"/>
        </p:style>
        <p:txBody>
          <a:bodyPr lIns="90000" rIns="90000" tIns="45000" bIns="45000" anchor="ctr">
            <a:normAutofit/>
          </a:bodyPr>
          <a:p>
            <a:pPr>
              <a:lnSpc>
                <a:spcPct val="90000"/>
              </a:lnSpc>
            </a:pPr>
            <a:r>
              <a:rPr b="0" lang="en-GB" sz="3200" spc="-52" strike="noStrike">
                <a:solidFill>
                  <a:srgbClr val="ffffff"/>
                </a:solidFill>
                <a:latin typeface="Corbel Light"/>
                <a:ea typeface="DejaVu Sans"/>
              </a:rPr>
              <a:t>Key terms review: check that you have notes for each term.</a:t>
            </a:r>
            <a:endParaRPr b="0" lang="en-GB" sz="3200" spc="-1" strike="noStrike">
              <a:latin typeface="Arial"/>
            </a:endParaRPr>
          </a:p>
        </p:txBody>
      </p:sp>
      <p:sp>
        <p:nvSpPr>
          <p:cNvPr id="834" name="CustomShape 4"/>
          <p:cNvSpPr/>
          <p:nvPr/>
        </p:nvSpPr>
        <p:spPr>
          <a:xfrm>
            <a:off x="38160" y="1296000"/>
            <a:ext cx="10830960" cy="5325120"/>
          </a:xfrm>
          <a:prstGeom prst="rect">
            <a:avLst/>
          </a:prstGeom>
          <a:noFill/>
          <a:ln>
            <a:noFill/>
          </a:ln>
        </p:spPr>
        <p:style>
          <a:lnRef idx="0"/>
          <a:fillRef idx="0"/>
          <a:effectRef idx="0"/>
          <a:fontRef idx="minor"/>
        </p:style>
        <p:txBody>
          <a:bodyPr lIns="90000" rIns="90000" tIns="45000" bIns="45000">
            <a:noAutofit/>
          </a:bodyPr>
          <a:p>
            <a:pPr marL="182880" indent="-179640">
              <a:lnSpc>
                <a:spcPct val="95000"/>
              </a:lnSpc>
              <a:spcBef>
                <a:spcPts val="1400"/>
              </a:spcBef>
              <a:spcAft>
                <a:spcPts val="201"/>
              </a:spcAft>
              <a:buClr>
                <a:srgbClr val="6f6f74"/>
              </a:buClr>
              <a:buSzPct val="80000"/>
              <a:buFont typeface="Arial"/>
              <a:buChar char="•"/>
            </a:pPr>
            <a:r>
              <a:rPr b="1" lang="en-GB" sz="2000" spc="-1" strike="noStrike">
                <a:solidFill>
                  <a:srgbClr val="ffffff"/>
                </a:solidFill>
                <a:latin typeface="Corbel Light"/>
                <a:ea typeface="DejaVu Sans"/>
              </a:rPr>
              <a:t>Settlement hierarchy</a:t>
            </a:r>
            <a:r>
              <a:rPr b="0" lang="en-GB" sz="2000" spc="-1" strike="noStrike">
                <a:solidFill>
                  <a:srgbClr val="ffffff"/>
                </a:solidFill>
                <a:latin typeface="Corbel Light"/>
                <a:ea typeface="DejaVu Sans"/>
              </a:rPr>
              <a:t> is when settlements within an area or country are ranked in order based on population size, number and range of services and size of sphere of influence</a:t>
            </a:r>
            <a:endParaRPr b="0" lang="en-GB" sz="20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1" lang="en-GB" sz="2000" spc="-1" strike="noStrike">
                <a:solidFill>
                  <a:srgbClr val="ffffff"/>
                </a:solidFill>
                <a:latin typeface="Corbel Light"/>
                <a:ea typeface="DejaVu Sans"/>
              </a:rPr>
              <a:t>Sphere of influence</a:t>
            </a:r>
            <a:r>
              <a:rPr b="0" lang="en-GB" sz="2000" spc="-1" strike="noStrike">
                <a:solidFill>
                  <a:srgbClr val="ffffff"/>
                </a:solidFill>
                <a:latin typeface="Corbel Light"/>
                <a:ea typeface="DejaVu Sans"/>
              </a:rPr>
              <a:t> is the area served by a settlement</a:t>
            </a:r>
            <a:endParaRPr b="0" lang="en-GB" sz="20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1" lang="en-GB" sz="2000" spc="-1" strike="noStrike">
                <a:solidFill>
                  <a:srgbClr val="ffffff"/>
                </a:solidFill>
                <a:latin typeface="Corbel Light"/>
                <a:ea typeface="DejaVu Sans"/>
              </a:rPr>
              <a:t>Functions</a:t>
            </a:r>
            <a:r>
              <a:rPr b="0" lang="en-GB" sz="2000" spc="-1" strike="noStrike">
                <a:solidFill>
                  <a:srgbClr val="ffffff"/>
                </a:solidFill>
                <a:latin typeface="Corbel Light"/>
                <a:ea typeface="DejaVu Sans"/>
              </a:rPr>
              <a:t> are what a settlement does, what is it’s main purpose e.g. tourism, industry, administrative centre, port etc.</a:t>
            </a:r>
            <a:endParaRPr b="0" lang="en-GB" sz="20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1" lang="en-GB" sz="2000" spc="-1" strike="noStrike">
                <a:solidFill>
                  <a:srgbClr val="ffffff"/>
                </a:solidFill>
                <a:latin typeface="Corbel Light"/>
                <a:ea typeface="DejaVu Sans"/>
              </a:rPr>
              <a:t>High order services/goods</a:t>
            </a:r>
            <a:r>
              <a:rPr b="0" lang="en-GB" sz="2000" spc="-1" strike="noStrike">
                <a:solidFill>
                  <a:srgbClr val="ffffff"/>
                </a:solidFill>
                <a:latin typeface="Corbel Light"/>
                <a:ea typeface="DejaVu Sans"/>
              </a:rPr>
              <a:t> have a high threshold population and large range examples include furniture, cars, electrical items such as TVs, financial expertise etc. These are comparison goods and services.</a:t>
            </a:r>
            <a:endParaRPr b="0" lang="en-GB" sz="20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1" lang="en-GB" sz="2000" spc="-1" strike="noStrike">
                <a:solidFill>
                  <a:srgbClr val="ffffff"/>
                </a:solidFill>
                <a:latin typeface="Corbel Light"/>
                <a:ea typeface="DejaVu Sans"/>
              </a:rPr>
              <a:t>Low order services/goods</a:t>
            </a:r>
            <a:r>
              <a:rPr b="0" lang="en-GB" sz="2000" spc="-1" strike="noStrike">
                <a:solidFill>
                  <a:srgbClr val="ffffff"/>
                </a:solidFill>
                <a:latin typeface="Corbel Light"/>
                <a:ea typeface="DejaVu Sans"/>
              </a:rPr>
              <a:t> have a low threshold population and small range examples include bread, a newspaper, hairdressing. These are </a:t>
            </a:r>
            <a:r>
              <a:rPr b="1" lang="en-GB" sz="2000" spc="-1" strike="noStrike">
                <a:solidFill>
                  <a:srgbClr val="ffffff"/>
                </a:solidFill>
                <a:latin typeface="Corbel Light"/>
                <a:ea typeface="DejaVu Sans"/>
              </a:rPr>
              <a:t>convenience goods</a:t>
            </a:r>
            <a:r>
              <a:rPr b="0" lang="en-GB" sz="2000" spc="-1" strike="noStrike">
                <a:solidFill>
                  <a:srgbClr val="ffffff"/>
                </a:solidFill>
                <a:latin typeface="Corbel Light"/>
                <a:ea typeface="DejaVu Sans"/>
              </a:rPr>
              <a:t>. </a:t>
            </a:r>
            <a:endParaRPr b="0" lang="en-GB" sz="20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1" lang="en-GB" sz="2000" spc="-1" strike="noStrike">
                <a:solidFill>
                  <a:srgbClr val="ffffff"/>
                </a:solidFill>
                <a:latin typeface="Corbel Light"/>
                <a:ea typeface="DejaVu Sans"/>
              </a:rPr>
              <a:t>Range</a:t>
            </a:r>
            <a:r>
              <a:rPr b="0" lang="en-GB" sz="2000" spc="-1" strike="noStrike">
                <a:solidFill>
                  <a:srgbClr val="ffffff"/>
                </a:solidFill>
                <a:latin typeface="Corbel Light"/>
                <a:ea typeface="DejaVu Sans"/>
              </a:rPr>
              <a:t> means the distance somebody is prepared to travel for a particular good or service</a:t>
            </a:r>
            <a:endParaRPr b="0" lang="en-GB" sz="20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1" lang="en-GB" sz="2000" spc="-1" strike="noStrike">
                <a:solidFill>
                  <a:srgbClr val="ffffff"/>
                </a:solidFill>
                <a:latin typeface="Corbel Light"/>
                <a:ea typeface="DejaVu Sans"/>
              </a:rPr>
              <a:t>Threshold population</a:t>
            </a:r>
            <a:r>
              <a:rPr b="0" lang="en-GB" sz="2000" spc="-1" strike="noStrike">
                <a:solidFill>
                  <a:srgbClr val="ffffff"/>
                </a:solidFill>
                <a:latin typeface="Corbel Light"/>
                <a:ea typeface="DejaVu Sans"/>
              </a:rPr>
              <a:t> is the minimum number of people needed to justify (or support) the provision of a particular good or service.</a:t>
            </a:r>
            <a:endParaRPr b="0" lang="en-GB" sz="2000" spc="-1" strike="noStrike">
              <a:latin typeface="Arial"/>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8" name="CustomShape 1"/>
          <p:cNvSpPr/>
          <p:nvPr/>
        </p:nvSpPr>
        <p:spPr>
          <a:xfrm>
            <a:off x="430200" y="288000"/>
            <a:ext cx="6984360" cy="1040040"/>
          </a:xfrm>
          <a:prstGeom prst="rect">
            <a:avLst/>
          </a:prstGeom>
          <a:noFill/>
          <a:ln>
            <a:noFill/>
          </a:ln>
        </p:spPr>
        <p:style>
          <a:lnRef idx="0"/>
          <a:fillRef idx="0"/>
          <a:effectRef idx="0"/>
          <a:fontRef idx="minor"/>
        </p:style>
        <p:txBody>
          <a:bodyPr lIns="90000" rIns="90000" tIns="45000" bIns="45000" anchor="b">
            <a:noAutofit/>
          </a:bodyPr>
          <a:p>
            <a:pPr>
              <a:lnSpc>
                <a:spcPct val="90000"/>
              </a:lnSpc>
            </a:pPr>
            <a:r>
              <a:rPr b="0" lang="en-GB" sz="5400" spc="-52" strike="noStrike">
                <a:solidFill>
                  <a:srgbClr val="000000"/>
                </a:solidFill>
                <a:latin typeface="Corbel Light"/>
                <a:ea typeface="DejaVu Sans"/>
              </a:rPr>
              <a:t>What is a settlement?</a:t>
            </a:r>
            <a:endParaRPr b="0" lang="en-GB" sz="5400" spc="-1" strike="noStrike">
              <a:latin typeface="Arial"/>
            </a:endParaRPr>
          </a:p>
        </p:txBody>
      </p:sp>
      <p:sp>
        <p:nvSpPr>
          <p:cNvPr id="649" name="CustomShape 2"/>
          <p:cNvSpPr/>
          <p:nvPr/>
        </p:nvSpPr>
        <p:spPr>
          <a:xfrm>
            <a:off x="288000" y="1440000"/>
            <a:ext cx="5902560" cy="1612080"/>
          </a:xfrm>
          <a:prstGeom prst="rect">
            <a:avLst/>
          </a:prstGeom>
          <a:noFill/>
          <a:ln>
            <a:noFill/>
          </a:ln>
        </p:spPr>
        <p:style>
          <a:lnRef idx="0"/>
          <a:fillRef idx="0"/>
          <a:effectRef idx="0"/>
          <a:fontRef idx="minor"/>
        </p:style>
        <p:txBody>
          <a:bodyPr lIns="90000" rIns="90000" tIns="45000" bIns="45000">
            <a:normAutofit/>
          </a:bodyPr>
          <a:p>
            <a:pPr marL="182880" indent="-179640">
              <a:lnSpc>
                <a:spcPct val="95000"/>
              </a:lnSpc>
              <a:spcBef>
                <a:spcPts val="1400"/>
              </a:spcBef>
              <a:spcAft>
                <a:spcPts val="201"/>
              </a:spcAft>
              <a:buClr>
                <a:srgbClr val="6f6f74"/>
              </a:buClr>
              <a:buSzPct val="80000"/>
              <a:buFont typeface="Arial"/>
              <a:buChar char="•"/>
            </a:pPr>
            <a:r>
              <a:rPr b="0" lang="en-GB" sz="2400" spc="-1" strike="noStrike">
                <a:solidFill>
                  <a:srgbClr val="000000"/>
                </a:solidFill>
                <a:latin typeface="Corbel Light"/>
                <a:ea typeface="DejaVu Sans"/>
              </a:rPr>
              <a:t>These images can all be classified as </a:t>
            </a:r>
            <a:r>
              <a:rPr b="1" lang="en-GB" sz="2400" spc="-1" strike="noStrike">
                <a:solidFill>
                  <a:srgbClr val="000000"/>
                </a:solidFill>
                <a:latin typeface="Corbel Light"/>
                <a:ea typeface="DejaVu Sans"/>
              </a:rPr>
              <a:t>settlements.  </a:t>
            </a:r>
            <a:r>
              <a:rPr b="0" lang="en-GB" sz="2400" spc="-1" strike="noStrike">
                <a:solidFill>
                  <a:srgbClr val="000000"/>
                </a:solidFill>
                <a:latin typeface="Corbel Light"/>
                <a:ea typeface="DejaVu Sans"/>
              </a:rPr>
              <a:t>Look carefully at them and then write your own definition of the key term </a:t>
            </a:r>
            <a:r>
              <a:rPr b="1" lang="en-GB" sz="2400" spc="-1" strike="noStrike">
                <a:solidFill>
                  <a:srgbClr val="000000"/>
                </a:solidFill>
                <a:latin typeface="Corbel Light"/>
                <a:ea typeface="DejaVu Sans"/>
              </a:rPr>
              <a:t>‘settlement’</a:t>
            </a:r>
            <a:r>
              <a:rPr b="0" lang="en-GB" sz="2400" spc="-1" strike="noStrike">
                <a:solidFill>
                  <a:srgbClr val="000000"/>
                </a:solidFill>
                <a:latin typeface="Corbel Light"/>
                <a:ea typeface="DejaVu Sans"/>
              </a:rPr>
              <a:t>.</a:t>
            </a:r>
            <a:endParaRPr b="0" lang="en-GB" sz="2400" spc="-1" strike="noStrike">
              <a:latin typeface="Arial"/>
            </a:endParaRPr>
          </a:p>
          <a:p>
            <a:pPr>
              <a:lnSpc>
                <a:spcPct val="95000"/>
              </a:lnSpc>
              <a:spcBef>
                <a:spcPts val="1400"/>
              </a:spcBef>
              <a:spcAft>
                <a:spcPts val="201"/>
              </a:spcAft>
            </a:pPr>
            <a:endParaRPr b="0" lang="en-GB" sz="2400" spc="-1" strike="noStrike">
              <a:latin typeface="Arial"/>
            </a:endParaRPr>
          </a:p>
        </p:txBody>
      </p:sp>
      <p:pic>
        <p:nvPicPr>
          <p:cNvPr id="650" name="" descr=""/>
          <p:cNvPicPr/>
          <p:nvPr/>
        </p:nvPicPr>
        <p:blipFill>
          <a:blip r:embed="rId1"/>
          <a:stretch/>
        </p:blipFill>
        <p:spPr>
          <a:xfrm>
            <a:off x="6480000" y="360000"/>
            <a:ext cx="4534560" cy="2876040"/>
          </a:xfrm>
          <a:prstGeom prst="rect">
            <a:avLst/>
          </a:prstGeom>
          <a:ln>
            <a:noFill/>
          </a:ln>
        </p:spPr>
      </p:pic>
      <p:pic>
        <p:nvPicPr>
          <p:cNvPr id="651" name="" descr=""/>
          <p:cNvPicPr/>
          <p:nvPr/>
        </p:nvPicPr>
        <p:blipFill>
          <a:blip r:embed="rId2"/>
          <a:stretch/>
        </p:blipFill>
        <p:spPr>
          <a:xfrm>
            <a:off x="1584000" y="3570840"/>
            <a:ext cx="4470480" cy="2979720"/>
          </a:xfrm>
          <a:prstGeom prst="rect">
            <a:avLst/>
          </a:prstGeom>
          <a:ln>
            <a:noFill/>
          </a:ln>
        </p:spPr>
      </p:pic>
      <p:pic>
        <p:nvPicPr>
          <p:cNvPr id="652" name="" descr=""/>
          <p:cNvPicPr/>
          <p:nvPr/>
        </p:nvPicPr>
        <p:blipFill>
          <a:blip r:embed="rId3"/>
          <a:stretch/>
        </p:blipFill>
        <p:spPr>
          <a:xfrm>
            <a:off x="6544080" y="3522960"/>
            <a:ext cx="4542480" cy="3027600"/>
          </a:xfrm>
          <a:prstGeom prst="rect">
            <a:avLst/>
          </a:prstGeom>
          <a:ln>
            <a:noFill/>
          </a:ln>
        </p:spPr>
      </p:pic>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5" name="CustomShape 1"/>
          <p:cNvSpPr/>
          <p:nvPr/>
        </p:nvSpPr>
        <p:spPr>
          <a:xfrm>
            <a:off x="648000" y="255240"/>
            <a:ext cx="9689400" cy="752040"/>
          </a:xfrm>
          <a:prstGeom prst="rect">
            <a:avLst/>
          </a:prstGeom>
          <a:noFill/>
          <a:ln>
            <a:noFill/>
          </a:ln>
        </p:spPr>
        <p:style>
          <a:lnRef idx="0"/>
          <a:fillRef idx="0"/>
          <a:effectRef idx="0"/>
          <a:fontRef idx="minor"/>
        </p:style>
        <p:txBody>
          <a:bodyPr lIns="90000" rIns="90000" tIns="45000" bIns="45000" anchor="b">
            <a:noAutofit/>
          </a:bodyPr>
          <a:p>
            <a:pPr>
              <a:lnSpc>
                <a:spcPct val="90000"/>
              </a:lnSpc>
            </a:pPr>
            <a:r>
              <a:rPr b="0" lang="en-GB" sz="4400" spc="-52" strike="noStrike">
                <a:solidFill>
                  <a:srgbClr val="000000"/>
                </a:solidFill>
                <a:latin typeface="Corbel Light"/>
                <a:ea typeface="DejaVu Sans"/>
              </a:rPr>
              <a:t>Quick quiz: </a:t>
            </a:r>
            <a:r>
              <a:rPr b="0" lang="en-GB" sz="3200" spc="-52" strike="noStrike">
                <a:solidFill>
                  <a:srgbClr val="000000"/>
                </a:solidFill>
                <a:latin typeface="Corbel Light"/>
                <a:ea typeface="DejaVu Sans"/>
              </a:rPr>
              <a:t>Which type of settlement:</a:t>
            </a:r>
            <a:endParaRPr b="0" lang="en-GB" sz="3200" spc="-1" strike="noStrike">
              <a:latin typeface="Arial"/>
            </a:endParaRPr>
          </a:p>
        </p:txBody>
      </p:sp>
      <p:sp>
        <p:nvSpPr>
          <p:cNvPr id="836" name="CustomShape 2"/>
          <p:cNvSpPr/>
          <p:nvPr/>
        </p:nvSpPr>
        <p:spPr>
          <a:xfrm>
            <a:off x="50760" y="1017360"/>
            <a:ext cx="11352960" cy="5598360"/>
          </a:xfrm>
          <a:prstGeom prst="rect">
            <a:avLst/>
          </a:prstGeom>
          <a:noFill/>
          <a:ln>
            <a:noFill/>
          </a:ln>
        </p:spPr>
        <p:style>
          <a:lnRef idx="0"/>
          <a:fillRef idx="0"/>
          <a:effectRef idx="0"/>
          <a:fontRef idx="minor"/>
        </p:style>
        <p:txBody>
          <a:bodyPr lIns="90000" rIns="90000" tIns="45000" bIns="45000">
            <a:noAutofit/>
          </a:bodyPr>
          <a:p>
            <a:pPr marL="720360" indent="-179640">
              <a:lnSpc>
                <a:spcPct val="95000"/>
              </a:lnSpc>
              <a:spcBef>
                <a:spcPts val="1400"/>
              </a:spcBef>
              <a:spcAft>
                <a:spcPts val="201"/>
              </a:spcAft>
              <a:buClr>
                <a:srgbClr val="6f6f74"/>
              </a:buClr>
              <a:buFont typeface="StarSymbol"/>
              <a:buAutoNum type="arabicPeriod"/>
            </a:pPr>
            <a:r>
              <a:rPr b="0" lang="en-GB" sz="2200" spc="-1" strike="noStrike">
                <a:solidFill>
                  <a:srgbClr val="000000"/>
                </a:solidFill>
                <a:latin typeface="Corbel Light"/>
                <a:ea typeface="DejaVu Sans"/>
              </a:rPr>
              <a:t>Has a large sphere of influence?</a:t>
            </a:r>
            <a:endParaRPr b="0" lang="en-GB" sz="2200" spc="-1" strike="noStrike">
              <a:latin typeface="Arial"/>
            </a:endParaRPr>
          </a:p>
          <a:p>
            <a:pPr marL="720360" indent="-179640">
              <a:lnSpc>
                <a:spcPct val="95000"/>
              </a:lnSpc>
              <a:spcBef>
                <a:spcPts val="1400"/>
              </a:spcBef>
              <a:spcAft>
                <a:spcPts val="201"/>
              </a:spcAft>
              <a:buClr>
                <a:srgbClr val="6f6f74"/>
              </a:buClr>
              <a:buFont typeface="StarSymbol"/>
              <a:buAutoNum type="arabicPeriod"/>
            </a:pPr>
            <a:r>
              <a:rPr b="0" lang="en-GB" sz="2200" spc="-1" strike="noStrike">
                <a:solidFill>
                  <a:srgbClr val="000000"/>
                </a:solidFill>
                <a:latin typeface="Corbel Light"/>
                <a:ea typeface="DejaVu Sans"/>
              </a:rPr>
              <a:t>Has mainly low order services and goods?</a:t>
            </a:r>
            <a:endParaRPr b="0" lang="en-GB" sz="2200" spc="-1" strike="noStrike">
              <a:latin typeface="Arial"/>
            </a:endParaRPr>
          </a:p>
          <a:p>
            <a:pPr marL="720360" indent="-179640">
              <a:lnSpc>
                <a:spcPct val="95000"/>
              </a:lnSpc>
              <a:spcBef>
                <a:spcPts val="1400"/>
              </a:spcBef>
              <a:spcAft>
                <a:spcPts val="201"/>
              </a:spcAft>
              <a:buClr>
                <a:srgbClr val="6f6f74"/>
              </a:buClr>
              <a:buFont typeface="StarSymbol"/>
              <a:buAutoNum type="arabicPeriod"/>
            </a:pPr>
            <a:r>
              <a:rPr b="0" lang="en-GB" sz="2200" spc="-1" strike="noStrike">
                <a:solidFill>
                  <a:srgbClr val="000000"/>
                </a:solidFill>
                <a:latin typeface="Corbel Light"/>
                <a:ea typeface="DejaVu Sans"/>
              </a:rPr>
              <a:t>Probably only has one function?</a:t>
            </a:r>
            <a:endParaRPr b="0" lang="en-GB" sz="2200" spc="-1" strike="noStrike">
              <a:latin typeface="Arial"/>
            </a:endParaRPr>
          </a:p>
          <a:p>
            <a:pPr marL="720360" indent="-179640">
              <a:lnSpc>
                <a:spcPct val="95000"/>
              </a:lnSpc>
              <a:spcBef>
                <a:spcPts val="1400"/>
              </a:spcBef>
              <a:spcAft>
                <a:spcPts val="201"/>
              </a:spcAft>
              <a:buClr>
                <a:srgbClr val="6f6f74"/>
              </a:buClr>
              <a:buFont typeface="StarSymbol"/>
              <a:buAutoNum type="arabicPeriod"/>
            </a:pPr>
            <a:r>
              <a:rPr b="0" lang="en-GB" sz="2200" spc="-1" strike="noStrike">
                <a:solidFill>
                  <a:srgbClr val="000000"/>
                </a:solidFill>
                <a:latin typeface="Corbel Light"/>
                <a:ea typeface="DejaVu Sans"/>
              </a:rPr>
              <a:t>Has the largest population?</a:t>
            </a:r>
            <a:endParaRPr b="0" lang="en-GB" sz="2200" spc="-1" strike="noStrike">
              <a:latin typeface="Arial"/>
            </a:endParaRPr>
          </a:p>
          <a:p>
            <a:pPr marL="182880" indent="-179640">
              <a:lnSpc>
                <a:spcPct val="95000"/>
              </a:lnSpc>
              <a:spcBef>
                <a:spcPts val="1400"/>
              </a:spcBef>
              <a:spcAft>
                <a:spcPts val="201"/>
              </a:spcAft>
              <a:buClr>
                <a:srgbClr val="6f6f74"/>
              </a:buClr>
              <a:buFont typeface="StarSymbol"/>
              <a:buAutoNum type="arabicPeriod"/>
            </a:pPr>
            <a:r>
              <a:rPr b="0" lang="en-GB" sz="2200" spc="-1" strike="noStrike">
                <a:solidFill>
                  <a:srgbClr val="000000"/>
                </a:solidFill>
                <a:latin typeface="Corbel Light"/>
                <a:ea typeface="DejaVu Sans"/>
              </a:rPr>
              <a:t>What is the relationship between the provision of high order services and goods and population? ( can you use the key term Threshold population in your answer)</a:t>
            </a:r>
            <a:endParaRPr b="0" lang="en-GB" sz="2200" spc="-1" strike="noStrike">
              <a:latin typeface="Arial"/>
            </a:endParaRPr>
          </a:p>
          <a:p>
            <a:pPr marL="182880" indent="-179640">
              <a:lnSpc>
                <a:spcPct val="95000"/>
              </a:lnSpc>
              <a:spcBef>
                <a:spcPts val="1400"/>
              </a:spcBef>
              <a:spcAft>
                <a:spcPts val="201"/>
              </a:spcAft>
              <a:buClr>
                <a:srgbClr val="6f6f74"/>
              </a:buClr>
              <a:buFont typeface="StarSymbol"/>
              <a:buAutoNum type="arabicPeriod"/>
            </a:pPr>
            <a:r>
              <a:rPr b="0" lang="en-GB" sz="2200" spc="-1" strike="noStrike">
                <a:solidFill>
                  <a:srgbClr val="000000"/>
                </a:solidFill>
                <a:latin typeface="Corbel Light"/>
                <a:ea typeface="DejaVu Sans"/>
              </a:rPr>
              <a:t>What services or goods have a larger range and which have a smaller range?</a:t>
            </a:r>
            <a:endParaRPr b="0" lang="en-GB" sz="2200" spc="-1" strike="noStrike">
              <a:latin typeface="Arial"/>
            </a:endParaRPr>
          </a:p>
          <a:p>
            <a:pPr marL="182880" indent="-179640">
              <a:lnSpc>
                <a:spcPct val="114000"/>
              </a:lnSpc>
              <a:spcBef>
                <a:spcPts val="799"/>
              </a:spcBef>
              <a:spcAft>
                <a:spcPts val="201"/>
              </a:spcAft>
              <a:buClr>
                <a:srgbClr val="6f6f74"/>
              </a:buClr>
              <a:buFont typeface="StarSymbol"/>
              <a:buAutoNum type="arabicPeriod"/>
            </a:pPr>
            <a:r>
              <a:rPr b="0" lang="en-GB" sz="2200" spc="-1" strike="noStrike">
                <a:solidFill>
                  <a:srgbClr val="000000"/>
                </a:solidFill>
                <a:latin typeface="Corbel Light"/>
                <a:ea typeface="DejaVu Sans"/>
              </a:rPr>
              <a:t>How many levels are there in the hierarchy of settlements? </a:t>
            </a:r>
            <a:endParaRPr b="0" lang="en-GB" sz="2200" spc="-1" strike="noStrike">
              <a:latin typeface="Arial"/>
            </a:endParaRPr>
          </a:p>
          <a:p>
            <a:pPr marL="182880" indent="-179640">
              <a:lnSpc>
                <a:spcPct val="114000"/>
              </a:lnSpc>
              <a:spcBef>
                <a:spcPts val="799"/>
              </a:spcBef>
              <a:spcAft>
                <a:spcPts val="201"/>
              </a:spcAft>
              <a:buClr>
                <a:srgbClr val="6f6f74"/>
              </a:buClr>
              <a:buFont typeface="StarSymbol"/>
              <a:buAutoNum type="arabicPeriod"/>
            </a:pPr>
            <a:r>
              <a:rPr b="0" lang="en-GB" sz="2200" spc="-1" strike="noStrike">
                <a:solidFill>
                  <a:srgbClr val="000000"/>
                </a:solidFill>
                <a:latin typeface="Corbel Light"/>
                <a:ea typeface="DejaVu Sans"/>
              </a:rPr>
              <a:t>Which settlement is highest in the hierarchy?</a:t>
            </a:r>
            <a:endParaRPr b="0" lang="en-GB" sz="2200" spc="-1" strike="noStrike">
              <a:latin typeface="Arial"/>
            </a:endParaRPr>
          </a:p>
          <a:p>
            <a:pPr marL="182880" indent="-179640">
              <a:lnSpc>
                <a:spcPct val="114000"/>
              </a:lnSpc>
              <a:spcBef>
                <a:spcPts val="799"/>
              </a:spcBef>
              <a:spcAft>
                <a:spcPts val="201"/>
              </a:spcAft>
              <a:buClr>
                <a:srgbClr val="6f6f74"/>
              </a:buClr>
              <a:buFont typeface="StarSymbol"/>
              <a:buAutoNum type="arabicPeriod"/>
            </a:pPr>
            <a:r>
              <a:rPr b="0" lang="en-GB" sz="2200" spc="-1" strike="noStrike">
                <a:solidFill>
                  <a:srgbClr val="000000"/>
                </a:solidFill>
                <a:latin typeface="Corbel Light"/>
                <a:ea typeface="DejaVu Sans"/>
              </a:rPr>
              <a:t>Why does the size of a population influence the services provided in a settlement?</a:t>
            </a:r>
            <a:endParaRPr b="0" lang="en-GB" sz="2200" spc="-1" strike="noStrike">
              <a:latin typeface="Arial"/>
            </a:endParaRPr>
          </a:p>
          <a:p>
            <a:pPr marL="182880" indent="-179640">
              <a:lnSpc>
                <a:spcPct val="114000"/>
              </a:lnSpc>
              <a:spcBef>
                <a:spcPts val="799"/>
              </a:spcBef>
              <a:spcAft>
                <a:spcPts val="201"/>
              </a:spcAft>
              <a:buClr>
                <a:srgbClr val="6f6f74"/>
              </a:buClr>
              <a:buFont typeface="StarSymbol"/>
              <a:buAutoNum type="arabicPeriod"/>
            </a:pPr>
            <a:r>
              <a:rPr b="0" lang="en-GB" sz="2200" spc="-1" strike="noStrike">
                <a:solidFill>
                  <a:srgbClr val="000000"/>
                </a:solidFill>
                <a:latin typeface="Corbel Light"/>
                <a:ea typeface="DejaVu Sans"/>
              </a:rPr>
              <a:t>What is the term used to describe the greatest distance that people travel to access a service?</a:t>
            </a:r>
            <a:endParaRPr b="0" lang="en-GB" sz="2200" spc="-1" strike="noStrike">
              <a:latin typeface="Arial"/>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7" name="CustomShape 1"/>
          <p:cNvSpPr/>
          <p:nvPr/>
        </p:nvSpPr>
        <p:spPr>
          <a:xfrm>
            <a:off x="203040" y="254160"/>
            <a:ext cx="5485680" cy="5851080"/>
          </a:xfrm>
          <a:prstGeom prst="rect">
            <a:avLst/>
          </a:prstGeom>
          <a:noFill/>
          <a:ln>
            <a:noFill/>
          </a:ln>
        </p:spPr>
        <p:style>
          <a:lnRef idx="0"/>
          <a:fillRef idx="0"/>
          <a:effectRef idx="0"/>
          <a:fontRef idx="minor"/>
        </p:style>
        <p:txBody>
          <a:bodyPr lIns="90000" rIns="90000" tIns="45000" bIns="45000">
            <a:noAutofit/>
          </a:bodyPr>
          <a:p>
            <a:pPr marL="182880" indent="-179640">
              <a:lnSpc>
                <a:spcPct val="95000"/>
              </a:lnSpc>
              <a:spcBef>
                <a:spcPts val="1400"/>
              </a:spcBef>
              <a:spcAft>
                <a:spcPts val="201"/>
              </a:spcAft>
              <a:buClr>
                <a:srgbClr val="6f6f74"/>
              </a:buClr>
              <a:buSzPct val="80000"/>
              <a:buFont typeface="Arial"/>
              <a:buChar char="•"/>
            </a:pPr>
            <a:r>
              <a:rPr b="0" lang="en-GB" sz="2600" spc="-1" strike="noStrike">
                <a:solidFill>
                  <a:srgbClr val="000000"/>
                </a:solidFill>
                <a:latin typeface="Corbel Light"/>
                <a:ea typeface="DejaVu Sans"/>
              </a:rPr>
              <a:t>Exam Practice A</a:t>
            </a:r>
            <a:endParaRPr b="0" lang="en-GB" sz="2600" spc="-1" strike="noStrike">
              <a:latin typeface="Arial"/>
            </a:endParaRPr>
          </a:p>
          <a:p>
            <a:pPr>
              <a:lnSpc>
                <a:spcPct val="95000"/>
              </a:lnSpc>
              <a:spcBef>
                <a:spcPts val="1400"/>
              </a:spcBef>
              <a:spcAft>
                <a:spcPts val="201"/>
              </a:spcAft>
            </a:pPr>
            <a:r>
              <a:rPr b="0" lang="en-GB" sz="2000" spc="-1" strike="noStrike">
                <a:solidFill>
                  <a:srgbClr val="000000"/>
                </a:solidFill>
                <a:latin typeface="Corbel Light"/>
                <a:ea typeface="DejaVu Sans"/>
              </a:rPr>
              <a:t>Study Fig 3A which shows a rural area in England, along with 3B and 3C which show the settlements of Saxby All Saints and Winteringham.</a:t>
            </a:r>
            <a:endParaRPr b="0" lang="en-GB" sz="2000" spc="-1" strike="noStrike">
              <a:latin typeface="Arial"/>
            </a:endParaRPr>
          </a:p>
          <a:p>
            <a:pPr marL="182880" indent="-179640">
              <a:lnSpc>
                <a:spcPct val="95000"/>
              </a:lnSpc>
              <a:spcBef>
                <a:spcPts val="1400"/>
              </a:spcBef>
              <a:spcAft>
                <a:spcPts val="201"/>
              </a:spcAft>
              <a:buClr>
                <a:srgbClr val="6f6f74"/>
              </a:buClr>
              <a:buFont typeface="StarSymbol"/>
              <a:buAutoNum type="romanLcPeriod"/>
            </a:pPr>
            <a:r>
              <a:rPr b="0" lang="en-GB" sz="2000" spc="-1" strike="noStrike">
                <a:solidFill>
                  <a:srgbClr val="000000"/>
                </a:solidFill>
                <a:latin typeface="Corbel Light"/>
                <a:ea typeface="DejaVu Sans"/>
              </a:rPr>
              <a:t>Winteringham is a nucleated settlement. What is meant by </a:t>
            </a:r>
            <a:r>
              <a:rPr b="0" i="1" lang="en-GB" sz="2000" spc="-1" strike="noStrike">
                <a:solidFill>
                  <a:srgbClr val="000000"/>
                </a:solidFill>
                <a:latin typeface="Corbel Light"/>
                <a:ea typeface="DejaVu Sans"/>
              </a:rPr>
              <a:t>nucleated </a:t>
            </a:r>
            <a:r>
              <a:rPr b="0" lang="en-GB" sz="2000" spc="-1" strike="noStrike">
                <a:solidFill>
                  <a:srgbClr val="000000"/>
                </a:solidFill>
                <a:latin typeface="Corbel Light"/>
                <a:ea typeface="DejaVu Sans"/>
              </a:rPr>
              <a:t>settlement?</a:t>
            </a:r>
            <a:endParaRPr b="0" lang="en-GB" sz="2000" spc="-1" strike="noStrike">
              <a:latin typeface="Arial"/>
            </a:endParaRPr>
          </a:p>
          <a:p>
            <a:pPr marL="182880" indent="-179640">
              <a:lnSpc>
                <a:spcPct val="95000"/>
              </a:lnSpc>
              <a:spcBef>
                <a:spcPts val="1400"/>
              </a:spcBef>
              <a:spcAft>
                <a:spcPts val="201"/>
              </a:spcAft>
              <a:buClr>
                <a:srgbClr val="6f6f74"/>
              </a:buClr>
              <a:buFont typeface="StarSymbol"/>
              <a:buAutoNum type="romanLcPeriod"/>
            </a:pPr>
            <a:r>
              <a:rPr b="0" lang="en-GB" sz="2000" spc="-1" strike="noStrike">
                <a:solidFill>
                  <a:srgbClr val="000000"/>
                </a:solidFill>
                <a:latin typeface="Corbel Light"/>
                <a:ea typeface="DejaVu Sans"/>
              </a:rPr>
              <a:t>Suggest two reasons why Saxby All Saints is a linear settlement.</a:t>
            </a:r>
            <a:endParaRPr b="0" lang="en-GB" sz="2000" spc="-1" strike="noStrike">
              <a:latin typeface="Arial"/>
            </a:endParaRPr>
          </a:p>
          <a:p>
            <a:pPr marL="182880" indent="-179640">
              <a:lnSpc>
                <a:spcPct val="95000"/>
              </a:lnSpc>
              <a:spcBef>
                <a:spcPts val="1400"/>
              </a:spcBef>
              <a:spcAft>
                <a:spcPts val="201"/>
              </a:spcAft>
              <a:buClr>
                <a:srgbClr val="6f6f74"/>
              </a:buClr>
              <a:buFont typeface="StarSymbol"/>
              <a:buAutoNum type="romanLcPeriod"/>
            </a:pPr>
            <a:r>
              <a:rPr b="0" lang="en-GB" sz="2000" spc="-1" strike="noStrike">
                <a:solidFill>
                  <a:srgbClr val="000000"/>
                </a:solidFill>
                <a:latin typeface="Corbel Light"/>
                <a:ea typeface="DejaVu Sans"/>
              </a:rPr>
              <a:t>Describe the distribution of rural settlements in the area shown by Fig 3A.</a:t>
            </a:r>
            <a:endParaRPr b="0" lang="en-GB" sz="2000" spc="-1" strike="noStrike">
              <a:latin typeface="Arial"/>
            </a:endParaRPr>
          </a:p>
          <a:p>
            <a:pPr marL="182880" indent="-179640">
              <a:lnSpc>
                <a:spcPct val="95000"/>
              </a:lnSpc>
              <a:spcBef>
                <a:spcPts val="1400"/>
              </a:spcBef>
              <a:spcAft>
                <a:spcPts val="201"/>
              </a:spcAft>
              <a:buClr>
                <a:srgbClr val="6f6f74"/>
              </a:buClr>
              <a:buFont typeface="StarSymbol"/>
              <a:buAutoNum type="romanLcPeriod"/>
            </a:pPr>
            <a:r>
              <a:rPr b="0" lang="en-GB" sz="2000" spc="-1" strike="noStrike">
                <a:solidFill>
                  <a:srgbClr val="000000"/>
                </a:solidFill>
                <a:latin typeface="Corbel Light"/>
                <a:ea typeface="DejaVu Sans"/>
              </a:rPr>
              <a:t>Suggest reasons for the distribution of the settlements which you have described in part (iii).</a:t>
            </a:r>
            <a:endParaRPr b="0" lang="en-GB" sz="2000" spc="-1" strike="noStrike">
              <a:latin typeface="Arial"/>
            </a:endParaRPr>
          </a:p>
          <a:p>
            <a:pPr>
              <a:lnSpc>
                <a:spcPct val="95000"/>
              </a:lnSpc>
              <a:spcBef>
                <a:spcPts val="1400"/>
              </a:spcBef>
              <a:spcAft>
                <a:spcPts val="201"/>
              </a:spcAft>
            </a:pPr>
            <a:endParaRPr b="0" lang="en-GB" sz="2000" spc="-1" strike="noStrike">
              <a:latin typeface="Arial"/>
            </a:endParaRPr>
          </a:p>
          <a:p>
            <a:pPr>
              <a:lnSpc>
                <a:spcPct val="95000"/>
              </a:lnSpc>
              <a:spcBef>
                <a:spcPts val="1400"/>
              </a:spcBef>
              <a:spcAft>
                <a:spcPts val="201"/>
              </a:spcAft>
            </a:pPr>
            <a:endParaRPr b="0" lang="en-GB" sz="2000" spc="-1" strike="noStrike">
              <a:latin typeface="Arial"/>
            </a:endParaRPr>
          </a:p>
        </p:txBody>
      </p:sp>
      <p:sp>
        <p:nvSpPr>
          <p:cNvPr id="838" name="CustomShape 2"/>
          <p:cNvSpPr/>
          <p:nvPr/>
        </p:nvSpPr>
        <p:spPr>
          <a:xfrm>
            <a:off x="841320" y="2099880"/>
            <a:ext cx="3197160" cy="3806640"/>
          </a:xfrm>
          <a:prstGeom prst="rect">
            <a:avLst/>
          </a:prstGeom>
          <a:noFill/>
          <a:ln>
            <a:noFill/>
          </a:ln>
        </p:spPr>
        <p:style>
          <a:lnRef idx="0"/>
          <a:fillRef idx="0"/>
          <a:effectRef idx="0"/>
          <a:fontRef idx="minor"/>
        </p:style>
      </p:sp>
      <p:pic>
        <p:nvPicPr>
          <p:cNvPr id="839" name="" descr=""/>
          <p:cNvPicPr/>
          <p:nvPr/>
        </p:nvPicPr>
        <p:blipFill>
          <a:blip r:embed="rId1"/>
          <a:srcRect l="9330" t="14370" r="9597" b="26487"/>
          <a:stretch/>
        </p:blipFill>
        <p:spPr>
          <a:xfrm>
            <a:off x="5655240" y="88920"/>
            <a:ext cx="6523200" cy="6742440"/>
          </a:xfrm>
          <a:prstGeom prst="rect">
            <a:avLst/>
          </a:prstGeom>
          <a:ln>
            <a:noFill/>
          </a:ln>
        </p:spPr>
      </p:pic>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0" name="" descr=""/>
          <p:cNvPicPr/>
          <p:nvPr/>
        </p:nvPicPr>
        <p:blipFill>
          <a:blip r:embed="rId1"/>
          <a:srcRect l="23937" t="11655" r="24395" b="51489"/>
          <a:stretch/>
        </p:blipFill>
        <p:spPr>
          <a:xfrm>
            <a:off x="5815800" y="76320"/>
            <a:ext cx="6321240" cy="6387480"/>
          </a:xfrm>
          <a:prstGeom prst="rect">
            <a:avLst/>
          </a:prstGeom>
          <a:ln>
            <a:noFill/>
          </a:ln>
        </p:spPr>
      </p:pic>
      <p:sp>
        <p:nvSpPr>
          <p:cNvPr id="841" name="CustomShape 1"/>
          <p:cNvSpPr/>
          <p:nvPr/>
        </p:nvSpPr>
        <p:spPr>
          <a:xfrm>
            <a:off x="203400" y="241560"/>
            <a:ext cx="5701320" cy="6437520"/>
          </a:xfrm>
          <a:prstGeom prst="rect">
            <a:avLst/>
          </a:prstGeom>
          <a:noFill/>
          <a:ln>
            <a:noFill/>
          </a:ln>
        </p:spPr>
        <p:style>
          <a:lnRef idx="0"/>
          <a:fillRef idx="0"/>
          <a:effectRef idx="0"/>
          <a:fontRef idx="minor"/>
        </p:style>
        <p:txBody>
          <a:bodyPr lIns="0" rIns="0" tIns="0" bIns="0">
            <a:noAutofit/>
          </a:bodyPr>
          <a:p>
            <a:pPr>
              <a:lnSpc>
                <a:spcPct val="100000"/>
              </a:lnSpc>
            </a:pPr>
            <a:r>
              <a:rPr b="0" lang="en-GB" sz="1600" spc="-1" strike="noStrike">
                <a:solidFill>
                  <a:srgbClr val="000000"/>
                </a:solidFill>
                <a:latin typeface="Corbel Light"/>
                <a:ea typeface="DejaVu Sans"/>
              </a:rPr>
              <a:t>B. Study Fig 4, a map showing the population of market towns in part of eastern England, along with their spheres of influence.</a:t>
            </a:r>
            <a:endParaRPr b="0" lang="en-GB" sz="1600" spc="-1" strike="noStrike">
              <a:latin typeface="Arial"/>
            </a:endParaRPr>
          </a:p>
          <a:p>
            <a:pPr>
              <a:lnSpc>
                <a:spcPct val="100000"/>
              </a:lnSpc>
            </a:pPr>
            <a:endParaRPr b="0" lang="en-GB" sz="1600" spc="-1" strike="noStrike">
              <a:latin typeface="Arial"/>
            </a:endParaRPr>
          </a:p>
          <a:p>
            <a:pPr marL="216000" indent="-215280">
              <a:lnSpc>
                <a:spcPct val="100000"/>
              </a:lnSpc>
              <a:buClr>
                <a:srgbClr val="000000"/>
              </a:buClr>
              <a:buFont typeface="StarSymbol"/>
              <a:buAutoNum type="romanLcPeriod"/>
            </a:pPr>
            <a:r>
              <a:rPr b="0" lang="en-GB" sz="1600" spc="-1" strike="noStrike">
                <a:solidFill>
                  <a:srgbClr val="000000"/>
                </a:solidFill>
                <a:latin typeface="Corbel Light"/>
                <a:ea typeface="DejaVu Sans"/>
              </a:rPr>
              <a:t>Give three different examples of the types of service in the towns shown on Fig 4 to which people from surrounding rural settlements might travel.   (3)</a:t>
            </a:r>
            <a:endParaRPr b="0" lang="en-GB" sz="1600" spc="-1" strike="noStrike">
              <a:latin typeface="Arial"/>
            </a:endParaRPr>
          </a:p>
          <a:p>
            <a:pPr>
              <a:lnSpc>
                <a:spcPct val="100000"/>
              </a:lnSpc>
            </a:pPr>
            <a:endParaRPr b="0" lang="en-GB" sz="1600" spc="-1" strike="noStrike">
              <a:latin typeface="Arial"/>
            </a:endParaRPr>
          </a:p>
          <a:p>
            <a:pPr marL="216000" indent="-215280">
              <a:lnSpc>
                <a:spcPct val="100000"/>
              </a:lnSpc>
              <a:buClr>
                <a:srgbClr val="000000"/>
              </a:buClr>
              <a:buFont typeface="StarSymbol"/>
              <a:buAutoNum type="romanLcPeriod"/>
            </a:pPr>
            <a:r>
              <a:rPr b="0" lang="en-GB" sz="1600" spc="-1" strike="noStrike">
                <a:solidFill>
                  <a:srgbClr val="000000"/>
                </a:solidFill>
                <a:latin typeface="Corbel Light"/>
                <a:ea typeface="DejaVu Sans"/>
              </a:rPr>
              <a:t>Using evidence from Fig 4, describe and suggest reasons for the differences in the size and shape of the spheres of influence of Holbeach and King’s Lynn. (5)</a:t>
            </a:r>
            <a:endParaRPr b="0" lang="en-GB" sz="1600" spc="-1" strike="noStrike">
              <a:latin typeface="Arial"/>
            </a:endParaRPr>
          </a:p>
          <a:p>
            <a:pPr>
              <a:lnSpc>
                <a:spcPct val="100000"/>
              </a:lnSpc>
            </a:pPr>
            <a:endParaRPr b="0" lang="en-GB" sz="1600" spc="-1" strike="noStrike">
              <a:latin typeface="Arial"/>
            </a:endParaRPr>
          </a:p>
          <a:p>
            <a:pPr marL="216000" indent="-215280">
              <a:lnSpc>
                <a:spcPct val="100000"/>
              </a:lnSpc>
              <a:buClr>
                <a:srgbClr val="000000"/>
              </a:buClr>
              <a:buFont typeface="StarSymbol"/>
              <a:buAutoNum type="romanLcPeriod"/>
            </a:pPr>
            <a:r>
              <a:rPr b="0" lang="en-GB" sz="1600" spc="-1" strike="noStrike">
                <a:solidFill>
                  <a:srgbClr val="000000"/>
                </a:solidFill>
                <a:latin typeface="Corbel Light"/>
                <a:ea typeface="DejaVu Sans"/>
              </a:rPr>
              <a:t>Many settlements have grown over the years into large urban areas.  These include towns and cities with main functions such as: </a:t>
            </a:r>
            <a:endParaRPr b="0" lang="en-GB" sz="1600" spc="-1" strike="noStrike">
              <a:latin typeface="Arial"/>
            </a:endParaRPr>
          </a:p>
          <a:p>
            <a:pPr marL="558000" indent="-215280">
              <a:lnSpc>
                <a:spcPct val="100000"/>
              </a:lnSpc>
              <a:buClr>
                <a:srgbClr val="1b1b1b"/>
              </a:buClr>
              <a:buFont typeface="Wingdings" charset="2"/>
              <a:buChar char=""/>
            </a:pPr>
            <a:r>
              <a:rPr b="0" lang="en-GB" sz="1600" spc="-1" strike="noStrike">
                <a:solidFill>
                  <a:srgbClr val="000000"/>
                </a:solidFill>
                <a:latin typeface="Corbel Light"/>
                <a:ea typeface="DejaVu Sans"/>
              </a:rPr>
              <a:t>Ports</a:t>
            </a:r>
            <a:endParaRPr b="0" lang="en-GB" sz="1600" spc="-1" strike="noStrike">
              <a:latin typeface="Arial"/>
            </a:endParaRPr>
          </a:p>
          <a:p>
            <a:pPr marL="558000" indent="-215280">
              <a:lnSpc>
                <a:spcPct val="100000"/>
              </a:lnSpc>
              <a:buClr>
                <a:srgbClr val="1b1b1b"/>
              </a:buClr>
              <a:buFont typeface="Wingdings" charset="2"/>
              <a:buChar char=""/>
            </a:pPr>
            <a:r>
              <a:rPr b="0" lang="en-GB" sz="1600" spc="-1" strike="noStrike">
                <a:solidFill>
                  <a:srgbClr val="000000"/>
                </a:solidFill>
                <a:latin typeface="Corbel Light"/>
                <a:ea typeface="DejaVu Sans"/>
              </a:rPr>
              <a:t>Industrial towns</a:t>
            </a:r>
            <a:endParaRPr b="0" lang="en-GB" sz="1600" spc="-1" strike="noStrike">
              <a:latin typeface="Arial"/>
            </a:endParaRPr>
          </a:p>
          <a:p>
            <a:pPr marL="558000" indent="-215280">
              <a:lnSpc>
                <a:spcPct val="100000"/>
              </a:lnSpc>
              <a:buClr>
                <a:srgbClr val="1b1b1b"/>
              </a:buClr>
              <a:buFont typeface="Wingdings" charset="2"/>
              <a:buChar char=""/>
            </a:pPr>
            <a:r>
              <a:rPr b="0" lang="en-GB" sz="1600" spc="-1" strike="noStrike">
                <a:solidFill>
                  <a:srgbClr val="000000"/>
                </a:solidFill>
                <a:latin typeface="Corbel Light"/>
                <a:ea typeface="DejaVu Sans"/>
              </a:rPr>
              <a:t>Tourist resorts</a:t>
            </a:r>
            <a:endParaRPr b="0" lang="en-GB" sz="1600" spc="-1" strike="noStrike">
              <a:latin typeface="Arial"/>
            </a:endParaRPr>
          </a:p>
          <a:p>
            <a:pPr marL="558000" indent="-215280">
              <a:lnSpc>
                <a:spcPct val="100000"/>
              </a:lnSpc>
              <a:buClr>
                <a:srgbClr val="1b1b1b"/>
              </a:buClr>
              <a:buFont typeface="Wingdings" charset="2"/>
              <a:buChar char=""/>
            </a:pPr>
            <a:r>
              <a:rPr b="0" lang="en-GB" sz="1600" spc="-1" strike="noStrike">
                <a:solidFill>
                  <a:srgbClr val="000000"/>
                </a:solidFill>
                <a:latin typeface="Corbel Light"/>
                <a:ea typeface="DejaVu Sans"/>
              </a:rPr>
              <a:t>Administrative centres</a:t>
            </a:r>
            <a:endParaRPr b="0" lang="en-GB" sz="1600" spc="-1" strike="noStrike">
              <a:latin typeface="Arial"/>
            </a:endParaRPr>
          </a:p>
          <a:p>
            <a:pPr marL="558000" indent="-215280">
              <a:lnSpc>
                <a:spcPct val="100000"/>
              </a:lnSpc>
              <a:buClr>
                <a:srgbClr val="1b1b1b"/>
              </a:buClr>
              <a:buFont typeface="Wingdings" charset="2"/>
              <a:buChar char=""/>
            </a:pPr>
            <a:r>
              <a:rPr b="0" lang="en-GB" sz="1600" spc="-1" strike="noStrike">
                <a:solidFill>
                  <a:srgbClr val="000000"/>
                </a:solidFill>
                <a:latin typeface="Corbel Light"/>
                <a:ea typeface="DejaVu Sans"/>
              </a:rPr>
              <a:t>Capital cities</a:t>
            </a:r>
            <a:endParaRPr b="0" lang="en-GB" sz="1600" spc="-1" strike="noStrike">
              <a:latin typeface="Arial"/>
            </a:endParaRPr>
          </a:p>
          <a:p>
            <a:pPr>
              <a:lnSpc>
                <a:spcPct val="100000"/>
              </a:lnSpc>
            </a:pPr>
            <a:endParaRPr b="0" lang="en-GB" sz="1600" spc="-1" strike="noStrike">
              <a:latin typeface="Arial"/>
            </a:endParaRPr>
          </a:p>
          <a:p>
            <a:pPr marL="216000" indent="-215280">
              <a:lnSpc>
                <a:spcPct val="100000"/>
              </a:lnSpc>
              <a:buClr>
                <a:srgbClr val="000000"/>
              </a:buClr>
              <a:buFont typeface="StarSymbol"/>
              <a:buAutoNum type="romanLcPeriod"/>
            </a:pPr>
            <a:r>
              <a:rPr b="0" lang="en-GB" sz="1600" spc="-1" strike="noStrike">
                <a:solidFill>
                  <a:srgbClr val="000000"/>
                </a:solidFill>
                <a:latin typeface="Corbel Light"/>
                <a:ea typeface="DejaVu Sans"/>
              </a:rPr>
              <a:t>For a named example of a large settlement which you have studied, identify its main function and explain the reasons for it’s growth.  (7)</a:t>
            </a:r>
            <a:endParaRPr b="0" lang="en-GB" sz="1600" spc="-1" strike="noStrike">
              <a:latin typeface="Arial"/>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2" name="CustomShape 1"/>
          <p:cNvSpPr/>
          <p:nvPr/>
        </p:nvSpPr>
        <p:spPr>
          <a:xfrm rot="5377800">
            <a:off x="8852040" y="2864880"/>
            <a:ext cx="5879520" cy="62460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GB" sz="4400" spc="-1" strike="noStrike">
                <a:solidFill>
                  <a:srgbClr val="ffffff"/>
                </a:solidFill>
                <a:latin typeface="Arial"/>
                <a:ea typeface="DejaVu Sans"/>
              </a:rPr>
              <a:t>Answers!!</a:t>
            </a:r>
            <a:endParaRPr b="0" lang="en-GB" sz="4400" spc="-1" strike="noStrike">
              <a:latin typeface="Arial"/>
            </a:endParaRPr>
          </a:p>
        </p:txBody>
      </p:sp>
      <p:sp>
        <p:nvSpPr>
          <p:cNvPr id="843" name="CustomShape 2"/>
          <p:cNvSpPr/>
          <p:nvPr/>
        </p:nvSpPr>
        <p:spPr>
          <a:xfrm>
            <a:off x="50400" y="46800"/>
            <a:ext cx="5498640" cy="65772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500" spc="-1" strike="noStrike">
                <a:solidFill>
                  <a:srgbClr val="000000"/>
                </a:solidFill>
                <a:latin typeface="Corbel Light"/>
                <a:ea typeface="DejaVu Sans"/>
              </a:rPr>
              <a:t>A i, Settlement which has grown up around a central point, or is clustered with buildings close together.</a:t>
            </a:r>
            <a:endParaRPr b="0" lang="en-GB" sz="1500" spc="-1" strike="noStrike">
              <a:latin typeface="Arial"/>
            </a:endParaRPr>
          </a:p>
          <a:p>
            <a:pPr>
              <a:lnSpc>
                <a:spcPct val="100000"/>
              </a:lnSpc>
            </a:pPr>
            <a:endParaRPr b="0" lang="en-GB" sz="1500" spc="-1" strike="noStrike">
              <a:latin typeface="Arial"/>
            </a:endParaRPr>
          </a:p>
          <a:p>
            <a:pPr>
              <a:lnSpc>
                <a:spcPct val="100000"/>
              </a:lnSpc>
            </a:pPr>
            <a:r>
              <a:rPr b="0" lang="en-GB" sz="1500" spc="-1" strike="noStrike">
                <a:solidFill>
                  <a:srgbClr val="000000"/>
                </a:solidFill>
                <a:latin typeface="Corbel Light"/>
                <a:ea typeface="DejaVu Sans"/>
              </a:rPr>
              <a:t>ii, You could refer to:</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the steep slope preventing expansion to the east</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the flood plain or marshy land preventing expansion to the west</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growth along the main road</a:t>
            </a:r>
            <a:endParaRPr b="0" lang="en-GB" sz="1500" spc="-1" strike="noStrike">
              <a:latin typeface="Arial"/>
            </a:endParaRPr>
          </a:p>
          <a:p>
            <a:pPr>
              <a:lnSpc>
                <a:spcPct val="100000"/>
              </a:lnSpc>
            </a:pPr>
            <a:endParaRPr b="0" lang="en-GB" sz="1500" spc="-1" strike="noStrike">
              <a:latin typeface="Arial"/>
            </a:endParaRPr>
          </a:p>
          <a:p>
            <a:pPr>
              <a:lnSpc>
                <a:spcPct val="100000"/>
              </a:lnSpc>
            </a:pPr>
            <a:r>
              <a:rPr b="0" lang="en-GB" sz="1500" spc="-1" strike="noStrike">
                <a:solidFill>
                  <a:srgbClr val="000000"/>
                </a:solidFill>
                <a:latin typeface="Corbel Light"/>
                <a:ea typeface="DejaVu Sans"/>
              </a:rPr>
              <a:t>iii, Possible answers include: </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dispersed/spread out/1 to 3 km away from each other</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In lines/linear pattern</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North-south</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On or around 30 m, or on lowland</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On gentle sloping land</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Both sides of the river</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At least 2km away from the River Ancholme</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Close together east of the rover</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Along roads</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North of Brigg. </a:t>
            </a:r>
            <a:endParaRPr b="0" lang="en-GB" sz="1500" spc="-1" strike="noStrike">
              <a:latin typeface="Arial"/>
            </a:endParaRPr>
          </a:p>
          <a:p>
            <a:pPr>
              <a:lnSpc>
                <a:spcPct val="100000"/>
              </a:lnSpc>
            </a:pPr>
            <a:endParaRPr b="0" lang="en-GB" sz="1500" spc="-1" strike="noStrike">
              <a:latin typeface="Arial"/>
            </a:endParaRPr>
          </a:p>
          <a:p>
            <a:pPr>
              <a:lnSpc>
                <a:spcPct val="100000"/>
              </a:lnSpc>
            </a:pPr>
            <a:r>
              <a:rPr b="0" lang="en-GB" sz="1500" spc="-1" strike="noStrike">
                <a:solidFill>
                  <a:srgbClr val="000000"/>
                </a:solidFill>
                <a:latin typeface="Corbel Light"/>
                <a:ea typeface="DejaVu Sans"/>
              </a:rPr>
              <a:t>iv Reasons include:</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Spread out to serve farming communities</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On roads for access</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Away from the river to avoid flooding</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Below 30 m for shelter</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Nearby water supply</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flat/gentle slopes for ease of building</a:t>
            </a:r>
            <a:endParaRPr b="0" lang="en-GB" sz="1500" spc="-1" strike="noStrike">
              <a:latin typeface="Arial"/>
            </a:endParaRPr>
          </a:p>
          <a:p>
            <a:pPr marL="216000" indent="-215280">
              <a:lnSpc>
                <a:spcPct val="100000"/>
              </a:lnSpc>
              <a:buClr>
                <a:srgbClr val="000000"/>
              </a:buClr>
              <a:buSzPct val="45000"/>
              <a:buFont typeface="Wingdings" charset="2"/>
              <a:buChar char=""/>
            </a:pPr>
            <a:r>
              <a:rPr b="0" lang="en-GB" sz="1500" spc="-1" strike="noStrike">
                <a:solidFill>
                  <a:srgbClr val="000000"/>
                </a:solidFill>
                <a:latin typeface="Corbel Light"/>
                <a:ea typeface="DejaVu Sans"/>
              </a:rPr>
              <a:t>For food supply from valley</a:t>
            </a:r>
            <a:endParaRPr b="0" lang="en-GB" sz="1500" spc="-1" strike="noStrike">
              <a:latin typeface="Arial"/>
            </a:endParaRPr>
          </a:p>
        </p:txBody>
      </p:sp>
      <p:sp>
        <p:nvSpPr>
          <p:cNvPr id="844" name="CustomShape 3"/>
          <p:cNvSpPr/>
          <p:nvPr/>
        </p:nvSpPr>
        <p:spPr>
          <a:xfrm>
            <a:off x="5549760" y="114480"/>
            <a:ext cx="5816160" cy="62856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Corbel Light"/>
                <a:ea typeface="DejaVu Sans"/>
              </a:rPr>
              <a:t>B, i Types of services could include:</a:t>
            </a:r>
            <a:endParaRPr b="0" lang="en-GB" sz="1800" spc="-1" strike="noStrike">
              <a:latin typeface="Arial"/>
            </a:endParaRPr>
          </a:p>
          <a:p>
            <a:pPr marL="216000" indent="-215280">
              <a:lnSpc>
                <a:spcPct val="100000"/>
              </a:lnSpc>
              <a:buClr>
                <a:srgbClr val="000000"/>
              </a:buClr>
              <a:buSzPct val="45000"/>
              <a:buFont typeface="Wingdings" charset="2"/>
              <a:buChar char=""/>
            </a:pPr>
            <a:r>
              <a:rPr b="0" lang="en-GB" sz="1800" spc="-1" strike="noStrike">
                <a:solidFill>
                  <a:srgbClr val="000000"/>
                </a:solidFill>
                <a:latin typeface="Corbel Light"/>
                <a:ea typeface="DejaVu Sans"/>
              </a:rPr>
              <a:t>Retail, e.g. specialist shops or departments stores</a:t>
            </a:r>
            <a:endParaRPr b="0" lang="en-GB" sz="1800" spc="-1" strike="noStrike">
              <a:latin typeface="Arial"/>
            </a:endParaRPr>
          </a:p>
          <a:p>
            <a:pPr marL="216000" indent="-215280">
              <a:lnSpc>
                <a:spcPct val="100000"/>
              </a:lnSpc>
              <a:buClr>
                <a:srgbClr val="000000"/>
              </a:buClr>
              <a:buSzPct val="45000"/>
              <a:buFont typeface="Wingdings" charset="2"/>
              <a:buChar char=""/>
            </a:pPr>
            <a:r>
              <a:rPr b="0" lang="en-GB" sz="1800" spc="-1" strike="noStrike">
                <a:solidFill>
                  <a:srgbClr val="000000"/>
                </a:solidFill>
                <a:latin typeface="Corbel Light"/>
                <a:ea typeface="DejaVu Sans"/>
              </a:rPr>
              <a:t>Leisure, e.g. cinema or sports centre</a:t>
            </a:r>
            <a:endParaRPr b="0" lang="en-GB" sz="1800" spc="-1" strike="noStrike">
              <a:latin typeface="Arial"/>
            </a:endParaRPr>
          </a:p>
          <a:p>
            <a:pPr marL="216000" indent="-215280">
              <a:lnSpc>
                <a:spcPct val="100000"/>
              </a:lnSpc>
              <a:buClr>
                <a:srgbClr val="000000"/>
              </a:buClr>
              <a:buSzPct val="45000"/>
              <a:buFont typeface="Wingdings" charset="2"/>
              <a:buChar char=""/>
            </a:pPr>
            <a:r>
              <a:rPr b="0" lang="en-GB" sz="1800" spc="-1" strike="noStrike">
                <a:solidFill>
                  <a:srgbClr val="000000"/>
                </a:solidFill>
                <a:latin typeface="Corbel Light"/>
                <a:ea typeface="DejaVu Sans"/>
              </a:rPr>
              <a:t>Education, e.g. schools or university</a:t>
            </a:r>
            <a:endParaRPr b="0" lang="en-GB" sz="1800" spc="-1" strike="noStrike">
              <a:latin typeface="Arial"/>
            </a:endParaRPr>
          </a:p>
          <a:p>
            <a:pPr marL="216000" indent="-215280">
              <a:lnSpc>
                <a:spcPct val="100000"/>
              </a:lnSpc>
              <a:buClr>
                <a:srgbClr val="000000"/>
              </a:buClr>
              <a:buSzPct val="45000"/>
              <a:buFont typeface="Wingdings" charset="2"/>
              <a:buChar char=""/>
            </a:pPr>
            <a:r>
              <a:rPr b="0" lang="en-GB" sz="1800" spc="-1" strike="noStrike">
                <a:solidFill>
                  <a:srgbClr val="000000"/>
                </a:solidFill>
                <a:latin typeface="Corbel Light"/>
                <a:ea typeface="DejaVu Sans"/>
              </a:rPr>
              <a:t>Medical, e.g. hospital</a:t>
            </a:r>
            <a:endParaRPr b="0" lang="en-GB" sz="1800" spc="-1" strike="noStrike">
              <a:latin typeface="Arial"/>
            </a:endParaRPr>
          </a:p>
          <a:p>
            <a:pPr marL="216000" indent="-215280">
              <a:lnSpc>
                <a:spcPct val="100000"/>
              </a:lnSpc>
              <a:buClr>
                <a:srgbClr val="000000"/>
              </a:buClr>
              <a:buSzPct val="45000"/>
              <a:buFont typeface="Wingdings" charset="2"/>
              <a:buChar char=""/>
            </a:pPr>
            <a:r>
              <a:rPr b="0" lang="en-GB" sz="1800" spc="-1" strike="noStrike">
                <a:solidFill>
                  <a:srgbClr val="000000"/>
                </a:solidFill>
                <a:latin typeface="Corbel Light"/>
                <a:ea typeface="DejaVu Sans"/>
              </a:rPr>
              <a:t>Financial services eg, banks</a:t>
            </a:r>
            <a:endParaRPr b="0" lang="en-GB" sz="1800" spc="-1" strike="noStrike">
              <a:latin typeface="Arial"/>
            </a:endParaRPr>
          </a:p>
          <a:p>
            <a:pPr marL="216000" indent="-215280">
              <a:lnSpc>
                <a:spcPct val="100000"/>
              </a:lnSpc>
              <a:buClr>
                <a:srgbClr val="000000"/>
              </a:buClr>
              <a:buSzPct val="45000"/>
              <a:buFont typeface="Wingdings" charset="2"/>
              <a:buChar char=""/>
            </a:pPr>
            <a:r>
              <a:rPr b="0" lang="en-GB" sz="1800" spc="-1" strike="noStrike">
                <a:solidFill>
                  <a:srgbClr val="000000"/>
                </a:solidFill>
                <a:latin typeface="Corbel Light"/>
                <a:ea typeface="DejaVu Sans"/>
              </a:rPr>
              <a:t>Large supermarket for weekly shop</a:t>
            </a:r>
            <a:endParaRPr b="0" lang="en-GB" sz="1800" spc="-1" strike="noStrike">
              <a:latin typeface="Arial"/>
            </a:endParaRPr>
          </a:p>
          <a:p>
            <a:pPr marL="216000" indent="-215280">
              <a:lnSpc>
                <a:spcPct val="100000"/>
              </a:lnSpc>
              <a:buClr>
                <a:srgbClr val="000000"/>
              </a:buClr>
              <a:buSzPct val="45000"/>
              <a:buFont typeface="Wingdings" charset="2"/>
              <a:buChar char=""/>
            </a:pPr>
            <a:r>
              <a:rPr b="0" lang="en-GB" sz="1800" spc="-1" strike="noStrike">
                <a:solidFill>
                  <a:srgbClr val="000000"/>
                </a:solidFill>
                <a:latin typeface="Corbel Light"/>
                <a:ea typeface="DejaVu Sans"/>
              </a:rPr>
              <a:t>A market for farmers</a:t>
            </a:r>
            <a:endParaRPr b="0" lang="en-GB" sz="1800" spc="-1" strike="noStrike">
              <a:latin typeface="Arial"/>
            </a:endParaRPr>
          </a:p>
          <a:p>
            <a:pPr>
              <a:lnSpc>
                <a:spcPct val="100000"/>
              </a:lnSpc>
            </a:pPr>
            <a:endParaRPr b="0" lang="en-GB" sz="1800" spc="-1" strike="noStrike">
              <a:latin typeface="Arial"/>
            </a:endParaRPr>
          </a:p>
          <a:p>
            <a:pPr>
              <a:lnSpc>
                <a:spcPct val="100000"/>
              </a:lnSpc>
            </a:pPr>
            <a:r>
              <a:rPr b="0" lang="en-GB" sz="1800" spc="-1" strike="noStrike">
                <a:solidFill>
                  <a:srgbClr val="000000"/>
                </a:solidFill>
                <a:latin typeface="Corbel Light"/>
                <a:ea typeface="DejaVu Sans"/>
              </a:rPr>
              <a:t>ii, You should describe and suggest reasons for the differences in the spheres of influence.  Try to make comparisons rather than writing two separate accounts: </a:t>
            </a:r>
            <a:endParaRPr b="0" lang="en-GB" sz="1800" spc="-1" strike="noStrike">
              <a:latin typeface="Arial"/>
            </a:endParaRPr>
          </a:p>
          <a:p>
            <a:pPr>
              <a:lnSpc>
                <a:spcPct val="100000"/>
              </a:lnSpc>
            </a:pPr>
            <a:r>
              <a:rPr b="0" lang="en-GB" sz="1800" spc="-1" strike="noStrike">
                <a:solidFill>
                  <a:srgbClr val="000000"/>
                </a:solidFill>
                <a:latin typeface="Corbel Light"/>
                <a:ea typeface="DejaVu Sans"/>
              </a:rPr>
              <a:t>Kings Lynn had a larger sphere of influence than Holbeach because it has a large population and high order service. Holbeach has a regular shaped sphere of influence but Kings Lynn’s position close to the coast affects the shape of its sphere of influence.  There is also the impact of competing market towns.</a:t>
            </a:r>
            <a:endParaRPr b="0" lang="en-GB" sz="1800" spc="-1" strike="noStrike">
              <a:latin typeface="Arial"/>
            </a:endParaRPr>
          </a:p>
          <a:p>
            <a:pPr>
              <a:lnSpc>
                <a:spcPct val="100000"/>
              </a:lnSpc>
            </a:pPr>
            <a:endParaRPr b="0" lang="en-GB" sz="1800" spc="-1" strike="noStrike">
              <a:latin typeface="Arial"/>
            </a:endParaRPr>
          </a:p>
          <a:p>
            <a:pPr>
              <a:lnSpc>
                <a:spcPct val="100000"/>
              </a:lnSpc>
            </a:pPr>
            <a:r>
              <a:rPr b="0" lang="en-GB" sz="1800" spc="-1" strike="noStrike">
                <a:solidFill>
                  <a:srgbClr val="000000"/>
                </a:solidFill>
                <a:latin typeface="Corbel Light"/>
                <a:ea typeface="DejaVu Sans"/>
              </a:rPr>
              <a:t>C, You should refer to an example you have studied.  Name the function and refer to any urban settlement in an LEDC or MEDC.  The functions could include any relevant. Give reasons for the growth by referring to your example.</a:t>
            </a:r>
            <a:endParaRPr b="0" lang="en-GB" sz="1800" spc="-1" strike="noStrike">
              <a:latin typeface="Arial"/>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5" name="CustomShape 1"/>
          <p:cNvSpPr/>
          <p:nvPr/>
        </p:nvSpPr>
        <p:spPr>
          <a:xfrm>
            <a:off x="609480" y="273600"/>
            <a:ext cx="10971720" cy="1144080"/>
          </a:xfrm>
          <a:prstGeom prst="rect">
            <a:avLst/>
          </a:prstGeom>
          <a:noFill/>
          <a:ln>
            <a:noFill/>
          </a:ln>
        </p:spPr>
        <p:style>
          <a:lnRef idx="0"/>
          <a:fillRef idx="0"/>
          <a:effectRef idx="0"/>
          <a:fontRef idx="minor"/>
        </p:style>
      </p:sp>
      <p:sp>
        <p:nvSpPr>
          <p:cNvPr id="846" name="CustomShape 2"/>
          <p:cNvSpPr/>
          <p:nvPr/>
        </p:nvSpPr>
        <p:spPr>
          <a:xfrm>
            <a:off x="609480" y="1604520"/>
            <a:ext cx="10971720" cy="3976560"/>
          </a:xfrm>
          <a:prstGeom prst="rect">
            <a:avLst/>
          </a:prstGeom>
          <a:noFill/>
          <a:ln>
            <a:noFill/>
          </a:ln>
        </p:spPr>
        <p:style>
          <a:lnRef idx="0"/>
          <a:fillRef idx="0"/>
          <a:effectRef idx="0"/>
          <a:fontRef idx="minor"/>
        </p:style>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3" name="CustomShape 1"/>
          <p:cNvSpPr/>
          <p:nvPr/>
        </p:nvSpPr>
        <p:spPr>
          <a:xfrm>
            <a:off x="430200" y="360000"/>
            <a:ext cx="6192360" cy="1040040"/>
          </a:xfrm>
          <a:prstGeom prst="rect">
            <a:avLst/>
          </a:prstGeom>
          <a:noFill/>
          <a:ln>
            <a:noFill/>
          </a:ln>
        </p:spPr>
        <p:style>
          <a:lnRef idx="0"/>
          <a:fillRef idx="0"/>
          <a:effectRef idx="0"/>
          <a:fontRef idx="minor"/>
        </p:style>
        <p:txBody>
          <a:bodyPr lIns="90000" rIns="90000" tIns="45000" bIns="45000" anchor="b">
            <a:noAutofit/>
          </a:bodyPr>
          <a:p>
            <a:pPr>
              <a:lnSpc>
                <a:spcPct val="90000"/>
              </a:lnSpc>
            </a:pPr>
            <a:r>
              <a:rPr b="0" lang="en-GB" sz="6000" spc="-52" strike="noStrike">
                <a:solidFill>
                  <a:srgbClr val="000000"/>
                </a:solidFill>
                <a:latin typeface="Corbel Light"/>
                <a:ea typeface="DejaVu Sans"/>
              </a:rPr>
              <a:t>Settlements</a:t>
            </a:r>
            <a:endParaRPr b="0" lang="en-GB" sz="6000" spc="-1" strike="noStrike">
              <a:latin typeface="Arial"/>
            </a:endParaRPr>
          </a:p>
        </p:txBody>
      </p:sp>
      <p:sp>
        <p:nvSpPr>
          <p:cNvPr id="654" name="CustomShape 2"/>
          <p:cNvSpPr/>
          <p:nvPr/>
        </p:nvSpPr>
        <p:spPr>
          <a:xfrm>
            <a:off x="360000" y="1512720"/>
            <a:ext cx="7343280" cy="2806560"/>
          </a:xfrm>
          <a:prstGeom prst="rect">
            <a:avLst/>
          </a:prstGeom>
          <a:noFill/>
          <a:ln>
            <a:noFill/>
          </a:ln>
        </p:spPr>
        <p:style>
          <a:lnRef idx="0"/>
          <a:fillRef idx="0"/>
          <a:effectRef idx="0"/>
          <a:fontRef idx="minor"/>
        </p:style>
        <p:txBody>
          <a:bodyPr lIns="90000" rIns="90000" tIns="45000" bIns="45000">
            <a:normAutofit fontScale="53000"/>
          </a:bodyPr>
          <a:p>
            <a:pPr marL="182880" indent="-179640">
              <a:lnSpc>
                <a:spcPct val="95000"/>
              </a:lnSpc>
              <a:spcBef>
                <a:spcPts val="1400"/>
              </a:spcBef>
              <a:spcAft>
                <a:spcPts val="201"/>
              </a:spcAft>
              <a:buClr>
                <a:srgbClr val="6f6f74"/>
              </a:buClr>
              <a:buSzPct val="80000"/>
              <a:buFont typeface="Arial"/>
              <a:buChar char="•"/>
            </a:pPr>
            <a:r>
              <a:rPr b="0" lang="en-GB" sz="3200" spc="-1" strike="noStrike">
                <a:solidFill>
                  <a:srgbClr val="000000"/>
                </a:solidFill>
                <a:latin typeface="Corbel Light"/>
                <a:ea typeface="DejaVu Sans"/>
              </a:rPr>
              <a:t>Compare your definition to the text book definition:  </a:t>
            </a:r>
            <a:r>
              <a:rPr b="1" lang="en-GB" sz="3200" spc="-1" strike="noStrike">
                <a:solidFill>
                  <a:srgbClr val="000000"/>
                </a:solidFill>
                <a:latin typeface="Corbel Light"/>
                <a:ea typeface="DejaVu Sans"/>
              </a:rPr>
              <a:t>A settlement is a place where people live. A settlement may be as small as a single house in a remote area or as a large as a mega city</a:t>
            </a:r>
            <a:r>
              <a:rPr b="0" lang="en-GB" sz="3200" spc="-1" strike="noStrike">
                <a:solidFill>
                  <a:srgbClr val="000000"/>
                </a:solidFill>
                <a:latin typeface="Corbel Light"/>
                <a:ea typeface="DejaVu Sans"/>
              </a:rPr>
              <a:t> (a city with over 10 million residents).</a:t>
            </a:r>
            <a:endParaRPr b="0" lang="en-GB" sz="32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3200" spc="-1" strike="noStrike">
                <a:solidFill>
                  <a:srgbClr val="000000"/>
                </a:solidFill>
                <a:latin typeface="Corbel Light"/>
                <a:ea typeface="DejaVu Sans"/>
              </a:rPr>
              <a:t>A settlement may be </a:t>
            </a:r>
            <a:r>
              <a:rPr b="1" lang="en-GB" sz="3200" spc="-1" strike="noStrike">
                <a:solidFill>
                  <a:srgbClr val="000000"/>
                </a:solidFill>
                <a:latin typeface="Corbel Light"/>
                <a:ea typeface="DejaVu Sans"/>
              </a:rPr>
              <a:t>permanent</a:t>
            </a:r>
            <a:r>
              <a:rPr b="0" lang="en-GB" sz="3200" spc="-1" strike="noStrike">
                <a:solidFill>
                  <a:srgbClr val="000000"/>
                </a:solidFill>
                <a:latin typeface="Corbel Light"/>
                <a:ea typeface="DejaVu Sans"/>
              </a:rPr>
              <a:t> or </a:t>
            </a:r>
            <a:r>
              <a:rPr b="1" lang="en-GB" sz="3200" spc="-1" strike="noStrike">
                <a:solidFill>
                  <a:srgbClr val="000000"/>
                </a:solidFill>
                <a:latin typeface="Corbel Light"/>
                <a:ea typeface="DejaVu Sans"/>
              </a:rPr>
              <a:t>temporary</a:t>
            </a:r>
            <a:r>
              <a:rPr b="0" lang="en-GB" sz="3200" spc="-1" strike="noStrike">
                <a:solidFill>
                  <a:srgbClr val="000000"/>
                </a:solidFill>
                <a:latin typeface="Corbel Light"/>
                <a:ea typeface="DejaVu Sans"/>
              </a:rPr>
              <a:t>. An example of a temporary settlement is a </a:t>
            </a:r>
            <a:r>
              <a:rPr b="1" lang="en-GB" sz="3200" spc="-1" strike="noStrike">
                <a:solidFill>
                  <a:srgbClr val="000000"/>
                </a:solidFill>
                <a:latin typeface="Corbel Light"/>
                <a:ea typeface="DejaVu Sans"/>
              </a:rPr>
              <a:t>refugee camp</a:t>
            </a:r>
            <a:r>
              <a:rPr b="0" lang="en-GB" sz="2800" spc="-1" strike="noStrike">
                <a:solidFill>
                  <a:srgbClr val="000000"/>
                </a:solidFill>
                <a:latin typeface="Corbel Light"/>
                <a:ea typeface="DejaVu Sans"/>
              </a:rPr>
              <a:t>.</a:t>
            </a:r>
            <a:endParaRPr b="0" lang="en-GB" sz="2800" spc="-1" strike="noStrike">
              <a:latin typeface="Arial"/>
            </a:endParaRPr>
          </a:p>
        </p:txBody>
      </p:sp>
      <p:pic>
        <p:nvPicPr>
          <p:cNvPr id="655" name="" descr=""/>
          <p:cNvPicPr/>
          <p:nvPr/>
        </p:nvPicPr>
        <p:blipFill>
          <a:blip r:embed="rId1"/>
          <a:stretch/>
        </p:blipFill>
        <p:spPr>
          <a:xfrm>
            <a:off x="7590960" y="288000"/>
            <a:ext cx="4320000" cy="2879280"/>
          </a:xfrm>
          <a:prstGeom prst="rect">
            <a:avLst/>
          </a:prstGeom>
          <a:ln>
            <a:noFill/>
          </a:ln>
        </p:spPr>
      </p:pic>
      <p:sp>
        <p:nvSpPr>
          <p:cNvPr id="656" name="CustomShape 3"/>
          <p:cNvSpPr/>
          <p:nvPr/>
        </p:nvSpPr>
        <p:spPr>
          <a:xfrm>
            <a:off x="453240" y="4036680"/>
            <a:ext cx="10295280" cy="1919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2400" spc="-1" strike="noStrike">
                <a:solidFill>
                  <a:srgbClr val="000000"/>
                </a:solidFill>
                <a:latin typeface="Corbel Light"/>
                <a:ea typeface="DejaVu Sans"/>
              </a:rPr>
              <a:t>Settlements are changing all the time due to population change, technological advances and changes in the way we live our lives.  For example, the internet enables people to work from home now which means that we don’t all have to live close to our workplaces.  This has an effect on settlement population, which affects service provision.  In this unit we will look at why and how settlements develop and grow.   </a:t>
            </a:r>
            <a:endParaRPr b="0" lang="en-GB" sz="2400" spc="-1" strike="noStrike">
              <a:latin typeface="Arial"/>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57" name="CustomShape 1"/>
          <p:cNvSpPr/>
          <p:nvPr/>
        </p:nvSpPr>
        <p:spPr>
          <a:xfrm>
            <a:off x="0" y="0"/>
            <a:ext cx="453960" cy="6854760"/>
          </a:xfrm>
          <a:prstGeom prst="rect">
            <a:avLst/>
          </a:prstGeom>
          <a:solidFill>
            <a:srgbClr val="6f6f74"/>
          </a:solidFill>
          <a:ln w="25560">
            <a:noFill/>
          </a:ln>
        </p:spPr>
        <p:style>
          <a:lnRef idx="0"/>
          <a:fillRef idx="0"/>
          <a:effectRef idx="0"/>
          <a:fontRef idx="minor"/>
        </p:style>
      </p:sp>
      <p:sp>
        <p:nvSpPr>
          <p:cNvPr id="658" name="CustomShape 2"/>
          <p:cNvSpPr/>
          <p:nvPr/>
        </p:nvSpPr>
        <p:spPr>
          <a:xfrm rot="5441400">
            <a:off x="8309520" y="2972160"/>
            <a:ext cx="6769440" cy="803160"/>
          </a:xfrm>
          <a:prstGeom prst="rect">
            <a:avLst/>
          </a:prstGeom>
          <a:solidFill>
            <a:srgbClr val="353537"/>
          </a:solidFill>
          <a:ln w="25560">
            <a:noFill/>
          </a:ln>
        </p:spPr>
        <p:style>
          <a:lnRef idx="0"/>
          <a:fillRef idx="0"/>
          <a:effectRef idx="0"/>
          <a:fontRef idx="minor"/>
        </p:style>
        <p:txBody>
          <a:bodyPr lIns="90000" rIns="90000" tIns="45000" bIns="45000">
            <a:noAutofit/>
          </a:bodyPr>
          <a:p>
            <a:pPr>
              <a:lnSpc>
                <a:spcPct val="100000"/>
              </a:lnSpc>
            </a:pPr>
            <a:r>
              <a:rPr b="1" lang="en-GB" sz="4200" spc="-1" strike="noStrike">
                <a:solidFill>
                  <a:srgbClr val="ffffff"/>
                </a:solidFill>
                <a:latin typeface="Corbel Light"/>
                <a:ea typeface="DejaVu Sans"/>
              </a:rPr>
              <a:t>Settlement Pattern or Form</a:t>
            </a:r>
            <a:endParaRPr b="0" lang="en-GB" sz="4200" spc="-1" strike="noStrike">
              <a:latin typeface="Arial"/>
            </a:endParaRPr>
          </a:p>
        </p:txBody>
      </p:sp>
      <p:sp>
        <p:nvSpPr>
          <p:cNvPr id="659" name="CustomShape 3"/>
          <p:cNvSpPr/>
          <p:nvPr/>
        </p:nvSpPr>
        <p:spPr>
          <a:xfrm>
            <a:off x="457200" y="5105520"/>
            <a:ext cx="10832400" cy="1749240"/>
          </a:xfrm>
          <a:prstGeom prst="rect">
            <a:avLst/>
          </a:prstGeom>
          <a:solidFill>
            <a:srgbClr val="353537"/>
          </a:solidFill>
          <a:ln w="25560">
            <a:noFill/>
          </a:ln>
        </p:spPr>
        <p:style>
          <a:lnRef idx="0"/>
          <a:fillRef idx="0"/>
          <a:effectRef idx="0"/>
          <a:fontRef idx="minor"/>
        </p:style>
      </p:sp>
      <p:sp>
        <p:nvSpPr>
          <p:cNvPr id="660" name="CustomShape 4"/>
          <p:cNvSpPr/>
          <p:nvPr/>
        </p:nvSpPr>
        <p:spPr>
          <a:xfrm>
            <a:off x="457200" y="0"/>
            <a:ext cx="9549360" cy="4822560"/>
          </a:xfrm>
          <a:prstGeom prst="rect">
            <a:avLst/>
          </a:prstGeom>
          <a:solidFill>
            <a:srgbClr val="ffffff"/>
          </a:solidFill>
          <a:ln w="25560">
            <a:noFill/>
          </a:ln>
        </p:spPr>
        <p:style>
          <a:lnRef idx="0"/>
          <a:fillRef idx="0"/>
          <a:effectRef idx="0"/>
          <a:fontRef idx="minor"/>
        </p:style>
      </p:sp>
      <p:pic>
        <p:nvPicPr>
          <p:cNvPr id="661" name="Content Placeholder 4" descr=""/>
          <p:cNvPicPr/>
          <p:nvPr/>
        </p:nvPicPr>
        <p:blipFill>
          <a:blip r:embed="rId1"/>
          <a:srcRect l="0" t="8793" r="0" b="0"/>
          <a:stretch/>
        </p:blipFill>
        <p:spPr>
          <a:xfrm>
            <a:off x="1440000" y="216000"/>
            <a:ext cx="8996400" cy="4511520"/>
          </a:xfrm>
          <a:prstGeom prst="rect">
            <a:avLst/>
          </a:prstGeom>
          <a:ln>
            <a:noFill/>
          </a:ln>
        </p:spPr>
      </p:pic>
      <p:sp>
        <p:nvSpPr>
          <p:cNvPr id="662" name="CustomShape 5"/>
          <p:cNvSpPr/>
          <p:nvPr/>
        </p:nvSpPr>
        <p:spPr>
          <a:xfrm>
            <a:off x="0" y="-3240"/>
            <a:ext cx="453960" cy="6854760"/>
          </a:xfrm>
          <a:prstGeom prst="rect">
            <a:avLst/>
          </a:prstGeom>
          <a:solidFill>
            <a:srgbClr val="6f6f74"/>
          </a:solidFill>
          <a:ln w="25560">
            <a:noFill/>
          </a:ln>
        </p:spPr>
        <p:style>
          <a:lnRef idx="0"/>
          <a:fillRef idx="0"/>
          <a:effectRef idx="0"/>
          <a:fontRef idx="minor"/>
        </p:style>
      </p:sp>
      <p:sp>
        <p:nvSpPr>
          <p:cNvPr id="663" name="CustomShape 6"/>
          <p:cNvSpPr/>
          <p:nvPr/>
        </p:nvSpPr>
        <p:spPr>
          <a:xfrm>
            <a:off x="457200" y="5181480"/>
            <a:ext cx="10640160" cy="1513800"/>
          </a:xfrm>
          <a:prstGeom prst="rect">
            <a:avLst/>
          </a:prstGeom>
          <a:noFill/>
          <a:ln>
            <a:noFill/>
          </a:ln>
        </p:spPr>
        <p:style>
          <a:lnRef idx="0"/>
          <a:fillRef idx="0"/>
          <a:effectRef idx="0"/>
          <a:fontRef idx="minor"/>
        </p:style>
        <p:txBody>
          <a:bodyPr lIns="90000" rIns="90000" tIns="45000" bIns="45000">
            <a:normAutofit/>
          </a:bodyPr>
          <a:p>
            <a:pPr>
              <a:lnSpc>
                <a:spcPct val="85000"/>
              </a:lnSpc>
            </a:pPr>
            <a:r>
              <a:rPr b="0" lang="en-GB" sz="2800" spc="-52" strike="noStrike">
                <a:solidFill>
                  <a:srgbClr val="ffffff"/>
                </a:solidFill>
                <a:latin typeface="Corbel Light"/>
                <a:ea typeface="DejaVu Sans"/>
              </a:rPr>
              <a:t>Settlement  Pattern or Form is the shape of the settlement when you look at it from above.  Settlements often developed in certain patterns because of the surrounding landscape or features. There are 4 main settlement patterns: Linear, Disperses, Nucleated and Planned.</a:t>
            </a:r>
            <a:endParaRPr b="0" lang="en-GB" sz="2800" spc="-1" strike="noStrike">
              <a:latin typeface="Arial"/>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CustomShape 1"/>
          <p:cNvSpPr/>
          <p:nvPr/>
        </p:nvSpPr>
        <p:spPr>
          <a:xfrm>
            <a:off x="1523880" y="349200"/>
            <a:ext cx="9140760" cy="514080"/>
          </a:xfrm>
          <a:prstGeom prst="rect">
            <a:avLst/>
          </a:prstGeom>
          <a:noFill/>
          <a:ln>
            <a:noFill/>
          </a:ln>
        </p:spPr>
        <p:style>
          <a:lnRef idx="0"/>
          <a:fillRef idx="0"/>
          <a:effectRef idx="0"/>
          <a:fontRef idx="minor"/>
        </p:style>
        <p:txBody>
          <a:bodyPr lIns="90000" rIns="90000" tIns="45000" bIns="45000">
            <a:noAutofit/>
          </a:bodyPr>
          <a:p>
            <a:pPr algn="ctr">
              <a:lnSpc>
                <a:spcPct val="100000"/>
              </a:lnSpc>
              <a:spcBef>
                <a:spcPts val="1400"/>
              </a:spcBef>
            </a:pPr>
            <a:r>
              <a:rPr b="1" lang="en-GB" sz="3200" spc="-1" strike="noStrike">
                <a:solidFill>
                  <a:srgbClr val="000000"/>
                </a:solidFill>
                <a:latin typeface="Corbel Light"/>
                <a:ea typeface="DejaVu Sans"/>
              </a:rPr>
              <a:t>Settlement Patterns: Make a copy of each diagram</a:t>
            </a:r>
            <a:endParaRPr b="0" lang="en-GB" sz="3200" spc="-1" strike="noStrike">
              <a:latin typeface="Arial"/>
            </a:endParaRPr>
          </a:p>
        </p:txBody>
      </p:sp>
      <p:sp>
        <p:nvSpPr>
          <p:cNvPr id="665" name="CustomShape 2"/>
          <p:cNvSpPr/>
          <p:nvPr/>
        </p:nvSpPr>
        <p:spPr>
          <a:xfrm>
            <a:off x="1847880" y="1052640"/>
            <a:ext cx="8607240" cy="709560"/>
          </a:xfrm>
          <a:prstGeom prst="rect">
            <a:avLst/>
          </a:prstGeom>
          <a:noFill/>
          <a:ln>
            <a:noFill/>
          </a:ln>
        </p:spPr>
        <p:style>
          <a:lnRef idx="0"/>
          <a:fillRef idx="0"/>
          <a:effectRef idx="0"/>
          <a:fontRef idx="minor"/>
        </p:style>
      </p:sp>
      <p:pic>
        <p:nvPicPr>
          <p:cNvPr id="666" name="Picture 4" descr=""/>
          <p:cNvPicPr/>
          <p:nvPr/>
        </p:nvPicPr>
        <p:blipFill>
          <a:blip r:embed="rId1"/>
          <a:stretch/>
        </p:blipFill>
        <p:spPr>
          <a:xfrm>
            <a:off x="1956240" y="4176000"/>
            <a:ext cx="2435040" cy="1977840"/>
          </a:xfrm>
          <a:prstGeom prst="rect">
            <a:avLst/>
          </a:prstGeom>
          <a:ln>
            <a:noFill/>
          </a:ln>
        </p:spPr>
      </p:pic>
      <p:pic>
        <p:nvPicPr>
          <p:cNvPr id="667" name="Picture 5" descr=""/>
          <p:cNvPicPr/>
          <p:nvPr/>
        </p:nvPicPr>
        <p:blipFill>
          <a:blip r:embed="rId2"/>
          <a:stretch/>
        </p:blipFill>
        <p:spPr>
          <a:xfrm>
            <a:off x="4896000" y="4248000"/>
            <a:ext cx="2359080" cy="1977840"/>
          </a:xfrm>
          <a:prstGeom prst="rect">
            <a:avLst/>
          </a:prstGeom>
          <a:ln>
            <a:noFill/>
          </a:ln>
        </p:spPr>
      </p:pic>
      <p:pic>
        <p:nvPicPr>
          <p:cNvPr id="668" name="Picture 6" descr=""/>
          <p:cNvPicPr/>
          <p:nvPr/>
        </p:nvPicPr>
        <p:blipFill>
          <a:blip r:embed="rId3"/>
          <a:stretch/>
        </p:blipFill>
        <p:spPr>
          <a:xfrm>
            <a:off x="7704000" y="4248000"/>
            <a:ext cx="2359080" cy="1977840"/>
          </a:xfrm>
          <a:prstGeom prst="rect">
            <a:avLst/>
          </a:prstGeom>
          <a:ln>
            <a:noFill/>
          </a:ln>
        </p:spPr>
      </p:pic>
      <p:grpSp>
        <p:nvGrpSpPr>
          <p:cNvPr id="669" name="Group 3"/>
          <p:cNvGrpSpPr/>
          <p:nvPr/>
        </p:nvGrpSpPr>
        <p:grpSpPr>
          <a:xfrm>
            <a:off x="2057400" y="1143000"/>
            <a:ext cx="2361960" cy="2057400"/>
            <a:chOff x="2057400" y="1143000"/>
            <a:chExt cx="2361960" cy="2057400"/>
          </a:xfrm>
        </p:grpSpPr>
        <p:sp>
          <p:nvSpPr>
            <p:cNvPr id="670" name="CustomShape 4"/>
            <p:cNvSpPr/>
            <p:nvPr/>
          </p:nvSpPr>
          <p:spPr>
            <a:xfrm>
              <a:off x="2057400" y="1143000"/>
              <a:ext cx="2359080" cy="2054160"/>
            </a:xfrm>
            <a:prstGeom prst="rect">
              <a:avLst/>
            </a:prstGeom>
            <a:noFill/>
            <a:ln w="9360">
              <a:solidFill>
                <a:srgbClr val="000000"/>
              </a:solidFill>
              <a:miter/>
            </a:ln>
          </p:spPr>
          <p:style>
            <a:lnRef idx="0"/>
            <a:fillRef idx="0"/>
            <a:effectRef idx="0"/>
            <a:fontRef idx="minor"/>
          </p:style>
        </p:sp>
        <p:sp>
          <p:nvSpPr>
            <p:cNvPr id="671" name="Line 5"/>
            <p:cNvSpPr/>
            <p:nvPr/>
          </p:nvSpPr>
          <p:spPr>
            <a:xfrm flipV="1">
              <a:off x="2057400" y="2209680"/>
              <a:ext cx="838080" cy="914400"/>
            </a:xfrm>
            <a:prstGeom prst="line">
              <a:avLst/>
            </a:prstGeom>
            <a:ln w="9360">
              <a:solidFill>
                <a:srgbClr val="000000"/>
              </a:solidFill>
              <a:round/>
            </a:ln>
          </p:spPr>
          <p:style>
            <a:lnRef idx="0"/>
            <a:fillRef idx="0"/>
            <a:effectRef idx="0"/>
            <a:fontRef idx="minor"/>
          </p:style>
        </p:sp>
        <p:sp>
          <p:nvSpPr>
            <p:cNvPr id="672" name="Line 6"/>
            <p:cNvSpPr/>
            <p:nvPr/>
          </p:nvSpPr>
          <p:spPr>
            <a:xfrm flipV="1">
              <a:off x="2286000" y="2286000"/>
              <a:ext cx="838080" cy="914400"/>
            </a:xfrm>
            <a:prstGeom prst="line">
              <a:avLst/>
            </a:prstGeom>
            <a:ln w="9360">
              <a:solidFill>
                <a:srgbClr val="000000"/>
              </a:solidFill>
              <a:round/>
            </a:ln>
          </p:spPr>
          <p:style>
            <a:lnRef idx="0"/>
            <a:fillRef idx="0"/>
            <a:effectRef idx="0"/>
            <a:fontRef idx="minor"/>
          </p:style>
        </p:sp>
        <p:sp>
          <p:nvSpPr>
            <p:cNvPr id="673" name="Line 7"/>
            <p:cNvSpPr/>
            <p:nvPr/>
          </p:nvSpPr>
          <p:spPr>
            <a:xfrm flipV="1">
              <a:off x="3352680" y="1143000"/>
              <a:ext cx="838080" cy="914400"/>
            </a:xfrm>
            <a:prstGeom prst="line">
              <a:avLst/>
            </a:prstGeom>
            <a:ln w="9360">
              <a:solidFill>
                <a:srgbClr val="000000"/>
              </a:solidFill>
              <a:round/>
            </a:ln>
          </p:spPr>
          <p:style>
            <a:lnRef idx="0"/>
            <a:fillRef idx="0"/>
            <a:effectRef idx="0"/>
            <a:fontRef idx="minor"/>
          </p:style>
        </p:sp>
        <p:sp>
          <p:nvSpPr>
            <p:cNvPr id="674" name="CustomShape 8"/>
            <p:cNvSpPr/>
            <p:nvPr/>
          </p:nvSpPr>
          <p:spPr>
            <a:xfrm>
              <a:off x="3116160" y="1143000"/>
              <a:ext cx="766800" cy="815760"/>
            </a:xfrm>
            <a:custGeom>
              <a:avLst/>
              <a:gdLst/>
              <a:ahLst/>
              <a:rect l="l" t="t" r="r" b="b"/>
              <a:pathLst>
                <a:path w="485" h="516">
                  <a:moveTo>
                    <a:pt x="0" y="516"/>
                  </a:moveTo>
                  <a:lnTo>
                    <a:pt x="485" y="0"/>
                  </a:lnTo>
                </a:path>
              </a:pathLst>
            </a:custGeom>
            <a:noFill/>
            <a:ln w="9360">
              <a:solidFill>
                <a:srgbClr val="000000"/>
              </a:solidFill>
              <a:round/>
            </a:ln>
          </p:spPr>
          <p:style>
            <a:lnRef idx="0"/>
            <a:fillRef idx="0"/>
            <a:effectRef idx="0"/>
            <a:fontRef idx="minor"/>
          </p:style>
        </p:sp>
        <p:sp>
          <p:nvSpPr>
            <p:cNvPr id="675" name="Line 9"/>
            <p:cNvSpPr/>
            <p:nvPr/>
          </p:nvSpPr>
          <p:spPr>
            <a:xfrm>
              <a:off x="3352680" y="2057400"/>
              <a:ext cx="1066680" cy="304560"/>
            </a:xfrm>
            <a:prstGeom prst="line">
              <a:avLst/>
            </a:prstGeom>
            <a:ln w="9360">
              <a:solidFill>
                <a:srgbClr val="000000"/>
              </a:solidFill>
              <a:round/>
            </a:ln>
          </p:spPr>
          <p:style>
            <a:lnRef idx="0"/>
            <a:fillRef idx="0"/>
            <a:effectRef idx="0"/>
            <a:fontRef idx="minor"/>
          </p:style>
        </p:sp>
        <p:sp>
          <p:nvSpPr>
            <p:cNvPr id="676" name="Line 10"/>
            <p:cNvSpPr/>
            <p:nvPr/>
          </p:nvSpPr>
          <p:spPr>
            <a:xfrm>
              <a:off x="3124080" y="2286000"/>
              <a:ext cx="1295280" cy="380880"/>
            </a:xfrm>
            <a:prstGeom prst="line">
              <a:avLst/>
            </a:prstGeom>
            <a:ln w="9360">
              <a:solidFill>
                <a:srgbClr val="000000"/>
              </a:solidFill>
              <a:round/>
            </a:ln>
          </p:spPr>
          <p:style>
            <a:lnRef idx="0"/>
            <a:fillRef idx="0"/>
            <a:effectRef idx="0"/>
            <a:fontRef idx="minor"/>
          </p:style>
        </p:sp>
        <p:sp>
          <p:nvSpPr>
            <p:cNvPr id="677" name="Line 11"/>
            <p:cNvSpPr/>
            <p:nvPr/>
          </p:nvSpPr>
          <p:spPr>
            <a:xfrm>
              <a:off x="2057400" y="1676160"/>
              <a:ext cx="1066680" cy="304920"/>
            </a:xfrm>
            <a:prstGeom prst="line">
              <a:avLst/>
            </a:prstGeom>
            <a:ln w="9360">
              <a:solidFill>
                <a:srgbClr val="000000"/>
              </a:solidFill>
              <a:round/>
            </a:ln>
          </p:spPr>
          <p:style>
            <a:lnRef idx="0"/>
            <a:fillRef idx="0"/>
            <a:effectRef idx="0"/>
            <a:fontRef idx="minor"/>
          </p:style>
        </p:sp>
        <p:sp>
          <p:nvSpPr>
            <p:cNvPr id="678" name="Line 12"/>
            <p:cNvSpPr/>
            <p:nvPr/>
          </p:nvSpPr>
          <p:spPr>
            <a:xfrm>
              <a:off x="2057400" y="1981080"/>
              <a:ext cx="838080" cy="228600"/>
            </a:xfrm>
            <a:prstGeom prst="line">
              <a:avLst/>
            </a:prstGeom>
            <a:ln w="9360">
              <a:solidFill>
                <a:srgbClr val="000000"/>
              </a:solidFill>
              <a:round/>
            </a:ln>
          </p:spPr>
          <p:style>
            <a:lnRef idx="0"/>
            <a:fillRef idx="0"/>
            <a:effectRef idx="0"/>
            <a:fontRef idx="minor"/>
          </p:style>
        </p:sp>
      </p:grpSp>
      <p:grpSp>
        <p:nvGrpSpPr>
          <p:cNvPr id="679" name="Group 13"/>
          <p:cNvGrpSpPr/>
          <p:nvPr/>
        </p:nvGrpSpPr>
        <p:grpSpPr>
          <a:xfrm>
            <a:off x="7696080" y="1143000"/>
            <a:ext cx="2362320" cy="2057400"/>
            <a:chOff x="7696080" y="1143000"/>
            <a:chExt cx="2362320" cy="2057400"/>
          </a:xfrm>
        </p:grpSpPr>
        <p:sp>
          <p:nvSpPr>
            <p:cNvPr id="680" name="CustomShape 14"/>
            <p:cNvSpPr/>
            <p:nvPr/>
          </p:nvSpPr>
          <p:spPr>
            <a:xfrm>
              <a:off x="7696080" y="1143000"/>
              <a:ext cx="2359080" cy="2054160"/>
            </a:xfrm>
            <a:prstGeom prst="rect">
              <a:avLst/>
            </a:prstGeom>
            <a:noFill/>
            <a:ln w="9360">
              <a:solidFill>
                <a:srgbClr val="000000"/>
              </a:solidFill>
              <a:miter/>
            </a:ln>
          </p:spPr>
          <p:style>
            <a:lnRef idx="0"/>
            <a:fillRef idx="0"/>
            <a:effectRef idx="0"/>
            <a:fontRef idx="minor"/>
          </p:style>
        </p:sp>
        <p:sp>
          <p:nvSpPr>
            <p:cNvPr id="681" name="Line 15"/>
            <p:cNvSpPr/>
            <p:nvPr/>
          </p:nvSpPr>
          <p:spPr>
            <a:xfrm flipV="1">
              <a:off x="7696080" y="2209680"/>
              <a:ext cx="838080" cy="914400"/>
            </a:xfrm>
            <a:prstGeom prst="line">
              <a:avLst/>
            </a:prstGeom>
            <a:ln w="9360">
              <a:solidFill>
                <a:srgbClr val="000000"/>
              </a:solidFill>
              <a:round/>
            </a:ln>
          </p:spPr>
          <p:style>
            <a:lnRef idx="0"/>
            <a:fillRef idx="0"/>
            <a:effectRef idx="0"/>
            <a:fontRef idx="minor"/>
          </p:style>
        </p:sp>
        <p:sp>
          <p:nvSpPr>
            <p:cNvPr id="682" name="Line 16"/>
            <p:cNvSpPr/>
            <p:nvPr/>
          </p:nvSpPr>
          <p:spPr>
            <a:xfrm flipV="1">
              <a:off x="7924680" y="2286000"/>
              <a:ext cx="838080" cy="914400"/>
            </a:xfrm>
            <a:prstGeom prst="line">
              <a:avLst/>
            </a:prstGeom>
            <a:ln w="9360">
              <a:solidFill>
                <a:srgbClr val="000000"/>
              </a:solidFill>
              <a:round/>
            </a:ln>
          </p:spPr>
          <p:style>
            <a:lnRef idx="0"/>
            <a:fillRef idx="0"/>
            <a:effectRef idx="0"/>
            <a:fontRef idx="minor"/>
          </p:style>
        </p:sp>
        <p:sp>
          <p:nvSpPr>
            <p:cNvPr id="683" name="Line 17"/>
            <p:cNvSpPr/>
            <p:nvPr/>
          </p:nvSpPr>
          <p:spPr>
            <a:xfrm flipV="1">
              <a:off x="8991360" y="1143000"/>
              <a:ext cx="838440" cy="914400"/>
            </a:xfrm>
            <a:prstGeom prst="line">
              <a:avLst/>
            </a:prstGeom>
            <a:ln w="9360">
              <a:solidFill>
                <a:srgbClr val="000000"/>
              </a:solidFill>
              <a:round/>
            </a:ln>
          </p:spPr>
          <p:style>
            <a:lnRef idx="0"/>
            <a:fillRef idx="0"/>
            <a:effectRef idx="0"/>
            <a:fontRef idx="minor"/>
          </p:style>
        </p:sp>
        <p:sp>
          <p:nvSpPr>
            <p:cNvPr id="684" name="CustomShape 18"/>
            <p:cNvSpPr/>
            <p:nvPr/>
          </p:nvSpPr>
          <p:spPr>
            <a:xfrm>
              <a:off x="8755200" y="1143000"/>
              <a:ext cx="766800" cy="815760"/>
            </a:xfrm>
            <a:custGeom>
              <a:avLst/>
              <a:gdLst/>
              <a:ahLst/>
              <a:rect l="l" t="t" r="r" b="b"/>
              <a:pathLst>
                <a:path w="485" h="516">
                  <a:moveTo>
                    <a:pt x="0" y="516"/>
                  </a:moveTo>
                  <a:lnTo>
                    <a:pt x="485" y="0"/>
                  </a:lnTo>
                </a:path>
              </a:pathLst>
            </a:custGeom>
            <a:noFill/>
            <a:ln w="9360">
              <a:solidFill>
                <a:srgbClr val="000000"/>
              </a:solidFill>
              <a:round/>
            </a:ln>
          </p:spPr>
          <p:style>
            <a:lnRef idx="0"/>
            <a:fillRef idx="0"/>
            <a:effectRef idx="0"/>
            <a:fontRef idx="minor"/>
          </p:style>
        </p:sp>
        <p:sp>
          <p:nvSpPr>
            <p:cNvPr id="685" name="Line 19"/>
            <p:cNvSpPr/>
            <p:nvPr/>
          </p:nvSpPr>
          <p:spPr>
            <a:xfrm>
              <a:off x="8991360" y="2057400"/>
              <a:ext cx="1067040" cy="304560"/>
            </a:xfrm>
            <a:prstGeom prst="line">
              <a:avLst/>
            </a:prstGeom>
            <a:ln w="9360">
              <a:solidFill>
                <a:srgbClr val="000000"/>
              </a:solidFill>
              <a:round/>
            </a:ln>
          </p:spPr>
          <p:style>
            <a:lnRef idx="0"/>
            <a:fillRef idx="0"/>
            <a:effectRef idx="0"/>
            <a:fontRef idx="minor"/>
          </p:style>
        </p:sp>
        <p:sp>
          <p:nvSpPr>
            <p:cNvPr id="686" name="Line 20"/>
            <p:cNvSpPr/>
            <p:nvPr/>
          </p:nvSpPr>
          <p:spPr>
            <a:xfrm>
              <a:off x="8762760" y="2286000"/>
              <a:ext cx="1295640" cy="380880"/>
            </a:xfrm>
            <a:prstGeom prst="line">
              <a:avLst/>
            </a:prstGeom>
            <a:ln w="9360">
              <a:solidFill>
                <a:srgbClr val="000000"/>
              </a:solidFill>
              <a:round/>
            </a:ln>
          </p:spPr>
          <p:style>
            <a:lnRef idx="0"/>
            <a:fillRef idx="0"/>
            <a:effectRef idx="0"/>
            <a:fontRef idx="minor"/>
          </p:style>
        </p:sp>
        <p:sp>
          <p:nvSpPr>
            <p:cNvPr id="687" name="Line 21"/>
            <p:cNvSpPr/>
            <p:nvPr/>
          </p:nvSpPr>
          <p:spPr>
            <a:xfrm>
              <a:off x="7696080" y="1676160"/>
              <a:ext cx="1066680" cy="304920"/>
            </a:xfrm>
            <a:prstGeom prst="line">
              <a:avLst/>
            </a:prstGeom>
            <a:ln w="9360">
              <a:solidFill>
                <a:srgbClr val="000000"/>
              </a:solidFill>
              <a:round/>
            </a:ln>
          </p:spPr>
          <p:style>
            <a:lnRef idx="0"/>
            <a:fillRef idx="0"/>
            <a:effectRef idx="0"/>
            <a:fontRef idx="minor"/>
          </p:style>
        </p:sp>
        <p:sp>
          <p:nvSpPr>
            <p:cNvPr id="688" name="Line 22"/>
            <p:cNvSpPr/>
            <p:nvPr/>
          </p:nvSpPr>
          <p:spPr>
            <a:xfrm>
              <a:off x="7696080" y="1981080"/>
              <a:ext cx="838080" cy="228600"/>
            </a:xfrm>
            <a:prstGeom prst="line">
              <a:avLst/>
            </a:prstGeom>
            <a:ln w="9360">
              <a:solidFill>
                <a:srgbClr val="000000"/>
              </a:solidFill>
              <a:round/>
            </a:ln>
          </p:spPr>
          <p:style>
            <a:lnRef idx="0"/>
            <a:fillRef idx="0"/>
            <a:effectRef idx="0"/>
            <a:fontRef idx="minor"/>
          </p:style>
        </p:sp>
      </p:grpSp>
      <p:sp>
        <p:nvSpPr>
          <p:cNvPr id="689" name="CustomShape 23"/>
          <p:cNvSpPr/>
          <p:nvPr/>
        </p:nvSpPr>
        <p:spPr>
          <a:xfrm>
            <a:off x="4876920" y="1143000"/>
            <a:ext cx="2359080" cy="2054160"/>
          </a:xfrm>
          <a:prstGeom prst="rect">
            <a:avLst/>
          </a:prstGeom>
          <a:noFill/>
          <a:ln w="9360">
            <a:solidFill>
              <a:srgbClr val="000000"/>
            </a:solidFill>
            <a:miter/>
          </a:ln>
        </p:spPr>
        <p:style>
          <a:lnRef idx="0"/>
          <a:fillRef idx="0"/>
          <a:effectRef idx="0"/>
          <a:fontRef idx="minor"/>
        </p:style>
      </p:sp>
      <p:sp>
        <p:nvSpPr>
          <p:cNvPr id="690" name="Line 24"/>
          <p:cNvSpPr/>
          <p:nvPr/>
        </p:nvSpPr>
        <p:spPr>
          <a:xfrm flipV="1">
            <a:off x="4876560" y="2209680"/>
            <a:ext cx="838440" cy="914400"/>
          </a:xfrm>
          <a:prstGeom prst="line">
            <a:avLst/>
          </a:prstGeom>
          <a:ln w="9360">
            <a:solidFill>
              <a:srgbClr val="000000"/>
            </a:solidFill>
            <a:round/>
          </a:ln>
        </p:spPr>
        <p:style>
          <a:lnRef idx="0"/>
          <a:fillRef idx="0"/>
          <a:effectRef idx="0"/>
          <a:fontRef idx="minor"/>
        </p:style>
      </p:sp>
      <p:sp>
        <p:nvSpPr>
          <p:cNvPr id="691" name="Line 25"/>
          <p:cNvSpPr/>
          <p:nvPr/>
        </p:nvSpPr>
        <p:spPr>
          <a:xfrm flipV="1">
            <a:off x="5105160" y="2286000"/>
            <a:ext cx="838440" cy="914400"/>
          </a:xfrm>
          <a:prstGeom prst="line">
            <a:avLst/>
          </a:prstGeom>
          <a:ln w="9360">
            <a:solidFill>
              <a:srgbClr val="000000"/>
            </a:solidFill>
            <a:round/>
          </a:ln>
        </p:spPr>
        <p:style>
          <a:lnRef idx="0"/>
          <a:fillRef idx="0"/>
          <a:effectRef idx="0"/>
          <a:fontRef idx="minor"/>
        </p:style>
      </p:sp>
      <p:sp>
        <p:nvSpPr>
          <p:cNvPr id="692" name="Line 26"/>
          <p:cNvSpPr/>
          <p:nvPr/>
        </p:nvSpPr>
        <p:spPr>
          <a:xfrm flipV="1">
            <a:off x="5943600" y="1143000"/>
            <a:ext cx="1066680" cy="1143000"/>
          </a:xfrm>
          <a:prstGeom prst="line">
            <a:avLst/>
          </a:prstGeom>
          <a:ln w="9360">
            <a:solidFill>
              <a:srgbClr val="000000"/>
            </a:solidFill>
            <a:round/>
          </a:ln>
        </p:spPr>
        <p:style>
          <a:lnRef idx="0"/>
          <a:fillRef idx="0"/>
          <a:effectRef idx="0"/>
          <a:fontRef idx="minor"/>
        </p:style>
      </p:sp>
      <p:sp>
        <p:nvSpPr>
          <p:cNvPr id="693" name="CustomShape 27"/>
          <p:cNvSpPr/>
          <p:nvPr/>
        </p:nvSpPr>
        <p:spPr>
          <a:xfrm>
            <a:off x="5715000" y="1143000"/>
            <a:ext cx="987480" cy="1063440"/>
          </a:xfrm>
          <a:custGeom>
            <a:avLst/>
            <a:gdLst/>
            <a:ahLst/>
            <a:rect l="l" t="t" r="r" b="b"/>
            <a:pathLst>
              <a:path w="485" h="516">
                <a:moveTo>
                  <a:pt x="0" y="516"/>
                </a:moveTo>
                <a:lnTo>
                  <a:pt x="485" y="0"/>
                </a:lnTo>
              </a:path>
            </a:pathLst>
          </a:custGeom>
          <a:noFill/>
          <a:ln w="9360">
            <a:solidFill>
              <a:srgbClr val="000000"/>
            </a:solidFill>
            <a:round/>
          </a:ln>
        </p:spPr>
        <p:style>
          <a:lnRef idx="0"/>
          <a:fillRef idx="0"/>
          <a:effectRef idx="0"/>
          <a:fontRef idx="minor"/>
        </p:style>
      </p:sp>
      <p:sp>
        <p:nvSpPr>
          <p:cNvPr id="694" name="CustomShape 28"/>
          <p:cNvSpPr/>
          <p:nvPr/>
        </p:nvSpPr>
        <p:spPr>
          <a:xfrm>
            <a:off x="3359160" y="2637000"/>
            <a:ext cx="225360" cy="225360"/>
          </a:xfrm>
          <a:prstGeom prst="ellipse">
            <a:avLst/>
          </a:prstGeom>
          <a:solidFill>
            <a:srgbClr val="000000"/>
          </a:solidFill>
          <a:ln w="9360">
            <a:solidFill>
              <a:srgbClr val="000000"/>
            </a:solidFill>
            <a:round/>
          </a:ln>
        </p:spPr>
        <p:style>
          <a:lnRef idx="0"/>
          <a:fillRef idx="0"/>
          <a:effectRef idx="0"/>
          <a:fontRef idx="minor"/>
        </p:style>
      </p:sp>
      <p:sp>
        <p:nvSpPr>
          <p:cNvPr id="695" name="CustomShape 29"/>
          <p:cNvSpPr/>
          <p:nvPr/>
        </p:nvSpPr>
        <p:spPr>
          <a:xfrm>
            <a:off x="2424240" y="1341360"/>
            <a:ext cx="225360" cy="225360"/>
          </a:xfrm>
          <a:prstGeom prst="ellipse">
            <a:avLst/>
          </a:prstGeom>
          <a:solidFill>
            <a:srgbClr val="000000"/>
          </a:solidFill>
          <a:ln w="9360">
            <a:solidFill>
              <a:srgbClr val="000000"/>
            </a:solidFill>
            <a:round/>
          </a:ln>
        </p:spPr>
        <p:style>
          <a:lnRef idx="0"/>
          <a:fillRef idx="0"/>
          <a:effectRef idx="0"/>
          <a:fontRef idx="minor"/>
        </p:style>
      </p:sp>
      <p:sp>
        <p:nvSpPr>
          <p:cNvPr id="696" name="CustomShape 30"/>
          <p:cNvSpPr/>
          <p:nvPr/>
        </p:nvSpPr>
        <p:spPr>
          <a:xfrm>
            <a:off x="5105520" y="2438280"/>
            <a:ext cx="225360" cy="225360"/>
          </a:xfrm>
          <a:prstGeom prst="ellipse">
            <a:avLst/>
          </a:prstGeom>
          <a:solidFill>
            <a:srgbClr val="000000"/>
          </a:solidFill>
          <a:ln w="9360">
            <a:solidFill>
              <a:srgbClr val="000000"/>
            </a:solidFill>
            <a:round/>
          </a:ln>
        </p:spPr>
        <p:style>
          <a:lnRef idx="0"/>
          <a:fillRef idx="0"/>
          <a:effectRef idx="0"/>
          <a:fontRef idx="minor"/>
        </p:style>
      </p:sp>
      <p:sp>
        <p:nvSpPr>
          <p:cNvPr id="697" name="CustomShape 31"/>
          <p:cNvSpPr/>
          <p:nvPr/>
        </p:nvSpPr>
        <p:spPr>
          <a:xfrm>
            <a:off x="5257800" y="2286000"/>
            <a:ext cx="225360" cy="225360"/>
          </a:xfrm>
          <a:prstGeom prst="ellipse">
            <a:avLst/>
          </a:prstGeom>
          <a:solidFill>
            <a:srgbClr val="000000"/>
          </a:solidFill>
          <a:ln w="9360">
            <a:solidFill>
              <a:srgbClr val="000000"/>
            </a:solidFill>
            <a:round/>
          </a:ln>
        </p:spPr>
        <p:style>
          <a:lnRef idx="0"/>
          <a:fillRef idx="0"/>
          <a:effectRef idx="0"/>
          <a:fontRef idx="minor"/>
        </p:style>
      </p:sp>
      <p:sp>
        <p:nvSpPr>
          <p:cNvPr id="698" name="CustomShape 32"/>
          <p:cNvSpPr/>
          <p:nvPr/>
        </p:nvSpPr>
        <p:spPr>
          <a:xfrm>
            <a:off x="5410080" y="2133720"/>
            <a:ext cx="225360" cy="225360"/>
          </a:xfrm>
          <a:prstGeom prst="ellipse">
            <a:avLst/>
          </a:prstGeom>
          <a:solidFill>
            <a:srgbClr val="000000"/>
          </a:solidFill>
          <a:ln w="9360">
            <a:solidFill>
              <a:srgbClr val="000000"/>
            </a:solidFill>
            <a:round/>
          </a:ln>
        </p:spPr>
        <p:style>
          <a:lnRef idx="0"/>
          <a:fillRef idx="0"/>
          <a:effectRef idx="0"/>
          <a:fontRef idx="minor"/>
        </p:style>
      </p:sp>
      <p:sp>
        <p:nvSpPr>
          <p:cNvPr id="699" name="CustomShape 33"/>
          <p:cNvSpPr/>
          <p:nvPr/>
        </p:nvSpPr>
        <p:spPr>
          <a:xfrm>
            <a:off x="5562720" y="19810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00" name="CustomShape 34"/>
          <p:cNvSpPr/>
          <p:nvPr/>
        </p:nvSpPr>
        <p:spPr>
          <a:xfrm>
            <a:off x="6019920" y="2133720"/>
            <a:ext cx="225360" cy="225360"/>
          </a:xfrm>
          <a:prstGeom prst="ellipse">
            <a:avLst/>
          </a:prstGeom>
          <a:solidFill>
            <a:srgbClr val="000000"/>
          </a:solidFill>
          <a:ln w="9360">
            <a:solidFill>
              <a:srgbClr val="000000"/>
            </a:solidFill>
            <a:round/>
          </a:ln>
        </p:spPr>
        <p:style>
          <a:lnRef idx="0"/>
          <a:fillRef idx="0"/>
          <a:effectRef idx="0"/>
          <a:fontRef idx="minor"/>
        </p:style>
      </p:sp>
      <p:sp>
        <p:nvSpPr>
          <p:cNvPr id="701" name="CustomShape 35"/>
          <p:cNvSpPr/>
          <p:nvPr/>
        </p:nvSpPr>
        <p:spPr>
          <a:xfrm>
            <a:off x="6172200" y="19810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02" name="CustomShape 36"/>
          <p:cNvSpPr/>
          <p:nvPr/>
        </p:nvSpPr>
        <p:spPr>
          <a:xfrm>
            <a:off x="5715000" y="1828800"/>
            <a:ext cx="225360" cy="225360"/>
          </a:xfrm>
          <a:prstGeom prst="ellipse">
            <a:avLst/>
          </a:prstGeom>
          <a:solidFill>
            <a:srgbClr val="000000"/>
          </a:solidFill>
          <a:ln w="9360">
            <a:solidFill>
              <a:srgbClr val="000000"/>
            </a:solidFill>
            <a:round/>
          </a:ln>
        </p:spPr>
        <p:style>
          <a:lnRef idx="0"/>
          <a:fillRef idx="0"/>
          <a:effectRef idx="0"/>
          <a:fontRef idx="minor"/>
        </p:style>
      </p:sp>
      <p:sp>
        <p:nvSpPr>
          <p:cNvPr id="703" name="CustomShape 37"/>
          <p:cNvSpPr/>
          <p:nvPr/>
        </p:nvSpPr>
        <p:spPr>
          <a:xfrm>
            <a:off x="5867280" y="1676520"/>
            <a:ext cx="225360" cy="225360"/>
          </a:xfrm>
          <a:prstGeom prst="ellipse">
            <a:avLst/>
          </a:prstGeom>
          <a:solidFill>
            <a:srgbClr val="000000"/>
          </a:solidFill>
          <a:ln w="9360">
            <a:solidFill>
              <a:srgbClr val="000000"/>
            </a:solidFill>
            <a:round/>
          </a:ln>
        </p:spPr>
        <p:style>
          <a:lnRef idx="0"/>
          <a:fillRef idx="0"/>
          <a:effectRef idx="0"/>
          <a:fontRef idx="minor"/>
        </p:style>
      </p:sp>
      <p:sp>
        <p:nvSpPr>
          <p:cNvPr id="704" name="CustomShape 38"/>
          <p:cNvSpPr/>
          <p:nvPr/>
        </p:nvSpPr>
        <p:spPr>
          <a:xfrm>
            <a:off x="5867280" y="2286000"/>
            <a:ext cx="225360" cy="225360"/>
          </a:xfrm>
          <a:prstGeom prst="ellipse">
            <a:avLst/>
          </a:prstGeom>
          <a:solidFill>
            <a:srgbClr val="000000"/>
          </a:solidFill>
          <a:ln w="9360">
            <a:solidFill>
              <a:srgbClr val="000000"/>
            </a:solidFill>
            <a:round/>
          </a:ln>
        </p:spPr>
        <p:style>
          <a:lnRef idx="0"/>
          <a:fillRef idx="0"/>
          <a:effectRef idx="0"/>
          <a:fontRef idx="minor"/>
        </p:style>
      </p:sp>
      <p:sp>
        <p:nvSpPr>
          <p:cNvPr id="705" name="CustomShape 39"/>
          <p:cNvSpPr/>
          <p:nvPr/>
        </p:nvSpPr>
        <p:spPr>
          <a:xfrm>
            <a:off x="5715000" y="24382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06" name="CustomShape 40"/>
          <p:cNvSpPr/>
          <p:nvPr/>
        </p:nvSpPr>
        <p:spPr>
          <a:xfrm>
            <a:off x="5562720" y="2590920"/>
            <a:ext cx="225360" cy="225360"/>
          </a:xfrm>
          <a:prstGeom prst="ellipse">
            <a:avLst/>
          </a:prstGeom>
          <a:solidFill>
            <a:srgbClr val="000000"/>
          </a:solidFill>
          <a:ln w="9360">
            <a:solidFill>
              <a:srgbClr val="000000"/>
            </a:solidFill>
            <a:round/>
          </a:ln>
        </p:spPr>
        <p:style>
          <a:lnRef idx="0"/>
          <a:fillRef idx="0"/>
          <a:effectRef idx="0"/>
          <a:fontRef idx="minor"/>
        </p:style>
      </p:sp>
      <p:sp>
        <p:nvSpPr>
          <p:cNvPr id="707" name="CustomShape 41"/>
          <p:cNvSpPr/>
          <p:nvPr/>
        </p:nvSpPr>
        <p:spPr>
          <a:xfrm>
            <a:off x="8610480" y="17524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08" name="CustomShape 42"/>
          <p:cNvSpPr/>
          <p:nvPr/>
        </p:nvSpPr>
        <p:spPr>
          <a:xfrm>
            <a:off x="8381880" y="1676520"/>
            <a:ext cx="225360" cy="225360"/>
          </a:xfrm>
          <a:prstGeom prst="ellipse">
            <a:avLst/>
          </a:prstGeom>
          <a:solidFill>
            <a:srgbClr val="000000"/>
          </a:solidFill>
          <a:ln w="9360">
            <a:solidFill>
              <a:srgbClr val="000000"/>
            </a:solidFill>
            <a:round/>
          </a:ln>
        </p:spPr>
        <p:style>
          <a:lnRef idx="0"/>
          <a:fillRef idx="0"/>
          <a:effectRef idx="0"/>
          <a:fontRef idx="minor"/>
        </p:style>
      </p:sp>
      <p:sp>
        <p:nvSpPr>
          <p:cNvPr id="709" name="CustomShape 43"/>
          <p:cNvSpPr/>
          <p:nvPr/>
        </p:nvSpPr>
        <p:spPr>
          <a:xfrm>
            <a:off x="8153280" y="1600200"/>
            <a:ext cx="225360" cy="225360"/>
          </a:xfrm>
          <a:prstGeom prst="ellipse">
            <a:avLst/>
          </a:prstGeom>
          <a:solidFill>
            <a:srgbClr val="000000"/>
          </a:solidFill>
          <a:ln w="9360">
            <a:solidFill>
              <a:srgbClr val="000000"/>
            </a:solidFill>
            <a:round/>
          </a:ln>
        </p:spPr>
        <p:style>
          <a:lnRef idx="0"/>
          <a:fillRef idx="0"/>
          <a:effectRef idx="0"/>
          <a:fontRef idx="minor"/>
        </p:style>
      </p:sp>
      <p:sp>
        <p:nvSpPr>
          <p:cNvPr id="710" name="CustomShape 44"/>
          <p:cNvSpPr/>
          <p:nvPr/>
        </p:nvSpPr>
        <p:spPr>
          <a:xfrm>
            <a:off x="8229600" y="2133720"/>
            <a:ext cx="225360" cy="225360"/>
          </a:xfrm>
          <a:prstGeom prst="ellipse">
            <a:avLst/>
          </a:prstGeom>
          <a:solidFill>
            <a:srgbClr val="000000"/>
          </a:solidFill>
          <a:ln w="9360">
            <a:solidFill>
              <a:srgbClr val="000000"/>
            </a:solidFill>
            <a:round/>
          </a:ln>
        </p:spPr>
        <p:style>
          <a:lnRef idx="0"/>
          <a:fillRef idx="0"/>
          <a:effectRef idx="0"/>
          <a:fontRef idx="minor"/>
        </p:style>
      </p:sp>
      <p:sp>
        <p:nvSpPr>
          <p:cNvPr id="711" name="CustomShape 45"/>
          <p:cNvSpPr/>
          <p:nvPr/>
        </p:nvSpPr>
        <p:spPr>
          <a:xfrm>
            <a:off x="8001000" y="2057400"/>
            <a:ext cx="225360" cy="225360"/>
          </a:xfrm>
          <a:prstGeom prst="ellipse">
            <a:avLst/>
          </a:prstGeom>
          <a:solidFill>
            <a:srgbClr val="000000"/>
          </a:solidFill>
          <a:ln w="9360">
            <a:solidFill>
              <a:srgbClr val="000000"/>
            </a:solidFill>
            <a:round/>
          </a:ln>
        </p:spPr>
        <p:style>
          <a:lnRef idx="0"/>
          <a:fillRef idx="0"/>
          <a:effectRef idx="0"/>
          <a:fontRef idx="minor"/>
        </p:style>
      </p:sp>
      <p:sp>
        <p:nvSpPr>
          <p:cNvPr id="712" name="CustomShape 46"/>
          <p:cNvSpPr/>
          <p:nvPr/>
        </p:nvSpPr>
        <p:spPr>
          <a:xfrm>
            <a:off x="8077320" y="2286000"/>
            <a:ext cx="225360" cy="225360"/>
          </a:xfrm>
          <a:prstGeom prst="ellipse">
            <a:avLst/>
          </a:prstGeom>
          <a:solidFill>
            <a:srgbClr val="000000"/>
          </a:solidFill>
          <a:ln w="9360">
            <a:solidFill>
              <a:srgbClr val="000000"/>
            </a:solidFill>
            <a:round/>
          </a:ln>
        </p:spPr>
        <p:style>
          <a:lnRef idx="0"/>
          <a:fillRef idx="0"/>
          <a:effectRef idx="0"/>
          <a:fontRef idx="minor"/>
        </p:style>
      </p:sp>
      <p:sp>
        <p:nvSpPr>
          <p:cNvPr id="713" name="CustomShape 47"/>
          <p:cNvSpPr/>
          <p:nvPr/>
        </p:nvSpPr>
        <p:spPr>
          <a:xfrm>
            <a:off x="7924680" y="24382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14" name="CustomShape 48"/>
          <p:cNvSpPr/>
          <p:nvPr/>
        </p:nvSpPr>
        <p:spPr>
          <a:xfrm>
            <a:off x="8534520" y="24382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15" name="CustomShape 49"/>
          <p:cNvSpPr/>
          <p:nvPr/>
        </p:nvSpPr>
        <p:spPr>
          <a:xfrm>
            <a:off x="8915400" y="2362320"/>
            <a:ext cx="225360" cy="225360"/>
          </a:xfrm>
          <a:prstGeom prst="ellipse">
            <a:avLst/>
          </a:prstGeom>
          <a:solidFill>
            <a:srgbClr val="000000"/>
          </a:solidFill>
          <a:ln w="9360">
            <a:solidFill>
              <a:srgbClr val="000000"/>
            </a:solidFill>
            <a:round/>
          </a:ln>
        </p:spPr>
        <p:style>
          <a:lnRef idx="0"/>
          <a:fillRef idx="0"/>
          <a:effectRef idx="0"/>
          <a:fontRef idx="minor"/>
        </p:style>
      </p:sp>
      <p:sp>
        <p:nvSpPr>
          <p:cNvPr id="716" name="CustomShape 50"/>
          <p:cNvSpPr/>
          <p:nvPr/>
        </p:nvSpPr>
        <p:spPr>
          <a:xfrm>
            <a:off x="8686800" y="2286000"/>
            <a:ext cx="225360" cy="225360"/>
          </a:xfrm>
          <a:prstGeom prst="ellipse">
            <a:avLst/>
          </a:prstGeom>
          <a:solidFill>
            <a:srgbClr val="000000"/>
          </a:solidFill>
          <a:ln w="9360">
            <a:solidFill>
              <a:srgbClr val="000000"/>
            </a:solidFill>
            <a:round/>
          </a:ln>
        </p:spPr>
        <p:style>
          <a:lnRef idx="0"/>
          <a:fillRef idx="0"/>
          <a:effectRef idx="0"/>
          <a:fontRef idx="minor"/>
        </p:style>
      </p:sp>
      <p:sp>
        <p:nvSpPr>
          <p:cNvPr id="717" name="CustomShape 51"/>
          <p:cNvSpPr/>
          <p:nvPr/>
        </p:nvSpPr>
        <p:spPr>
          <a:xfrm>
            <a:off x="8381880" y="2590920"/>
            <a:ext cx="225360" cy="225360"/>
          </a:xfrm>
          <a:prstGeom prst="ellipse">
            <a:avLst/>
          </a:prstGeom>
          <a:solidFill>
            <a:srgbClr val="000000"/>
          </a:solidFill>
          <a:ln w="9360">
            <a:solidFill>
              <a:srgbClr val="000000"/>
            </a:solidFill>
            <a:round/>
          </a:ln>
        </p:spPr>
        <p:style>
          <a:lnRef idx="0"/>
          <a:fillRef idx="0"/>
          <a:effectRef idx="0"/>
          <a:fontRef idx="minor"/>
        </p:style>
      </p:sp>
      <p:sp>
        <p:nvSpPr>
          <p:cNvPr id="718" name="CustomShape 52"/>
          <p:cNvSpPr/>
          <p:nvPr/>
        </p:nvSpPr>
        <p:spPr>
          <a:xfrm>
            <a:off x="8763120" y="2514600"/>
            <a:ext cx="225360" cy="225360"/>
          </a:xfrm>
          <a:prstGeom prst="ellipse">
            <a:avLst/>
          </a:prstGeom>
          <a:solidFill>
            <a:srgbClr val="000000"/>
          </a:solidFill>
          <a:ln w="9360">
            <a:solidFill>
              <a:srgbClr val="000000"/>
            </a:solidFill>
            <a:round/>
          </a:ln>
        </p:spPr>
        <p:style>
          <a:lnRef idx="0"/>
          <a:fillRef idx="0"/>
          <a:effectRef idx="0"/>
          <a:fontRef idx="minor"/>
        </p:style>
      </p:sp>
      <p:sp>
        <p:nvSpPr>
          <p:cNvPr id="719" name="CustomShape 53"/>
          <p:cNvSpPr/>
          <p:nvPr/>
        </p:nvSpPr>
        <p:spPr>
          <a:xfrm>
            <a:off x="8610480" y="26668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20" name="CustomShape 54"/>
          <p:cNvSpPr/>
          <p:nvPr/>
        </p:nvSpPr>
        <p:spPr>
          <a:xfrm>
            <a:off x="8763120" y="15238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21" name="CustomShape 55"/>
          <p:cNvSpPr/>
          <p:nvPr/>
        </p:nvSpPr>
        <p:spPr>
          <a:xfrm>
            <a:off x="8534520" y="15238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22" name="CustomShape 56"/>
          <p:cNvSpPr/>
          <p:nvPr/>
        </p:nvSpPr>
        <p:spPr>
          <a:xfrm>
            <a:off x="8305920" y="1447920"/>
            <a:ext cx="225360" cy="225360"/>
          </a:xfrm>
          <a:prstGeom prst="ellipse">
            <a:avLst/>
          </a:prstGeom>
          <a:solidFill>
            <a:srgbClr val="000000"/>
          </a:solidFill>
          <a:ln w="9360">
            <a:solidFill>
              <a:srgbClr val="000000"/>
            </a:solidFill>
            <a:round/>
          </a:ln>
        </p:spPr>
        <p:style>
          <a:lnRef idx="0"/>
          <a:fillRef idx="0"/>
          <a:effectRef idx="0"/>
          <a:fontRef idx="minor"/>
        </p:style>
      </p:sp>
      <p:sp>
        <p:nvSpPr>
          <p:cNvPr id="723" name="CustomShape 57"/>
          <p:cNvSpPr/>
          <p:nvPr/>
        </p:nvSpPr>
        <p:spPr>
          <a:xfrm>
            <a:off x="9067680" y="1905120"/>
            <a:ext cx="225360" cy="225360"/>
          </a:xfrm>
          <a:prstGeom prst="ellipse">
            <a:avLst/>
          </a:prstGeom>
          <a:solidFill>
            <a:srgbClr val="000000"/>
          </a:solidFill>
          <a:ln w="9360">
            <a:solidFill>
              <a:srgbClr val="000000"/>
            </a:solidFill>
            <a:round/>
          </a:ln>
        </p:spPr>
        <p:style>
          <a:lnRef idx="0"/>
          <a:fillRef idx="0"/>
          <a:effectRef idx="0"/>
          <a:fontRef idx="minor"/>
        </p:style>
      </p:sp>
      <p:sp>
        <p:nvSpPr>
          <p:cNvPr id="724" name="CustomShape 58"/>
          <p:cNvSpPr/>
          <p:nvPr/>
        </p:nvSpPr>
        <p:spPr>
          <a:xfrm>
            <a:off x="9220320" y="17524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25" name="CustomShape 59"/>
          <p:cNvSpPr/>
          <p:nvPr/>
        </p:nvSpPr>
        <p:spPr>
          <a:xfrm>
            <a:off x="9296280" y="19810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26" name="CustomShape 60"/>
          <p:cNvSpPr/>
          <p:nvPr/>
        </p:nvSpPr>
        <p:spPr>
          <a:xfrm>
            <a:off x="9144000" y="2438280"/>
            <a:ext cx="225360" cy="225360"/>
          </a:xfrm>
          <a:prstGeom prst="ellipse">
            <a:avLst/>
          </a:prstGeom>
          <a:solidFill>
            <a:srgbClr val="000000"/>
          </a:solidFill>
          <a:ln w="9360">
            <a:solidFill>
              <a:srgbClr val="000000"/>
            </a:solidFill>
            <a:round/>
          </a:ln>
        </p:spPr>
        <p:style>
          <a:lnRef idx="0"/>
          <a:fillRef idx="0"/>
          <a:effectRef idx="0"/>
          <a:fontRef idx="minor"/>
        </p:style>
      </p:sp>
      <p:sp>
        <p:nvSpPr>
          <p:cNvPr id="727" name="CustomShape 61"/>
          <p:cNvSpPr/>
          <p:nvPr/>
        </p:nvSpPr>
        <p:spPr>
          <a:xfrm>
            <a:off x="9372600" y="1600200"/>
            <a:ext cx="225360" cy="225360"/>
          </a:xfrm>
          <a:prstGeom prst="ellipse">
            <a:avLst/>
          </a:prstGeom>
          <a:solidFill>
            <a:srgbClr val="000000"/>
          </a:solidFill>
          <a:ln w="9360">
            <a:solidFill>
              <a:srgbClr val="000000"/>
            </a:solidFill>
            <a:round/>
          </a:ln>
        </p:spPr>
        <p:style>
          <a:lnRef idx="0"/>
          <a:fillRef idx="0"/>
          <a:effectRef idx="0"/>
          <a:fontRef idx="minor"/>
        </p:style>
      </p:sp>
      <p:sp>
        <p:nvSpPr>
          <p:cNvPr id="728" name="CustomShape 62"/>
          <p:cNvSpPr/>
          <p:nvPr/>
        </p:nvSpPr>
        <p:spPr>
          <a:xfrm>
            <a:off x="9524880" y="2057400"/>
            <a:ext cx="225360" cy="225360"/>
          </a:xfrm>
          <a:prstGeom prst="ellipse">
            <a:avLst/>
          </a:prstGeom>
          <a:solidFill>
            <a:srgbClr val="000000"/>
          </a:solidFill>
          <a:ln w="9360">
            <a:solidFill>
              <a:srgbClr val="000000"/>
            </a:solidFill>
            <a:round/>
          </a:ln>
        </p:spPr>
        <p:style>
          <a:lnRef idx="0"/>
          <a:fillRef idx="0"/>
          <a:effectRef idx="0"/>
          <a:fontRef idx="minor"/>
        </p:style>
      </p:sp>
      <p:sp>
        <p:nvSpPr>
          <p:cNvPr id="729" name="CustomShape 63"/>
          <p:cNvSpPr/>
          <p:nvPr/>
        </p:nvSpPr>
        <p:spPr>
          <a:xfrm>
            <a:off x="8991720" y="2590920"/>
            <a:ext cx="225360" cy="225360"/>
          </a:xfrm>
          <a:prstGeom prst="ellipse">
            <a:avLst/>
          </a:prstGeom>
          <a:solidFill>
            <a:srgbClr val="000000"/>
          </a:solidFill>
          <a:ln w="9360">
            <a:solidFill>
              <a:srgbClr val="000000"/>
            </a:solidFill>
            <a:round/>
          </a:ln>
        </p:spPr>
        <p:style>
          <a:lnRef idx="0"/>
          <a:fillRef idx="0"/>
          <a:effectRef idx="0"/>
          <a:fontRef idx="minor"/>
        </p:style>
      </p:sp>
      <p:sp>
        <p:nvSpPr>
          <p:cNvPr id="730" name="CustomShape 64"/>
          <p:cNvSpPr/>
          <p:nvPr/>
        </p:nvSpPr>
        <p:spPr>
          <a:xfrm>
            <a:off x="9448920" y="1828800"/>
            <a:ext cx="225360" cy="225360"/>
          </a:xfrm>
          <a:prstGeom prst="ellipse">
            <a:avLst/>
          </a:prstGeom>
          <a:solidFill>
            <a:srgbClr val="000000"/>
          </a:solidFill>
          <a:ln w="9360">
            <a:solidFill>
              <a:srgbClr val="000000"/>
            </a:solidFill>
            <a:round/>
          </a:ln>
        </p:spPr>
        <p:style>
          <a:lnRef idx="0"/>
          <a:fillRef idx="0"/>
          <a:effectRef idx="0"/>
          <a:fontRef idx="minor"/>
        </p:style>
      </p:sp>
      <p:sp>
        <p:nvSpPr>
          <p:cNvPr id="731" name="CustomShape 65"/>
          <p:cNvSpPr/>
          <p:nvPr/>
        </p:nvSpPr>
        <p:spPr>
          <a:xfrm>
            <a:off x="2032200" y="3284280"/>
            <a:ext cx="2359080" cy="819000"/>
          </a:xfrm>
          <a:prstGeom prst="rect">
            <a:avLst/>
          </a:prstGeom>
          <a:noFill/>
          <a:ln>
            <a:noFill/>
          </a:ln>
        </p:spPr>
        <p:style>
          <a:lnRef idx="0"/>
          <a:fillRef idx="0"/>
          <a:effectRef idx="0"/>
          <a:fontRef idx="minor"/>
        </p:style>
        <p:txBody>
          <a:bodyPr lIns="90000" rIns="90000" tIns="45000" bIns="45000">
            <a:noAutofit/>
          </a:bodyPr>
          <a:p>
            <a:pPr algn="ctr">
              <a:lnSpc>
                <a:spcPct val="100000"/>
              </a:lnSpc>
              <a:spcBef>
                <a:spcPts val="1199"/>
              </a:spcBef>
            </a:pPr>
            <a:r>
              <a:rPr b="1" lang="en-GB" sz="2400" spc="-1" strike="noStrike">
                <a:solidFill>
                  <a:srgbClr val="000000"/>
                </a:solidFill>
                <a:latin typeface="Corbel Light"/>
                <a:ea typeface="DejaVu Sans"/>
              </a:rPr>
              <a:t>Dispersed / Scattered</a:t>
            </a:r>
            <a:endParaRPr b="0" lang="en-GB" sz="2400" spc="-1" strike="noStrike">
              <a:latin typeface="Arial"/>
            </a:endParaRPr>
          </a:p>
        </p:txBody>
      </p:sp>
      <p:sp>
        <p:nvSpPr>
          <p:cNvPr id="732" name="CustomShape 66"/>
          <p:cNvSpPr/>
          <p:nvPr/>
        </p:nvSpPr>
        <p:spPr>
          <a:xfrm>
            <a:off x="4876920" y="3218040"/>
            <a:ext cx="2359080" cy="453240"/>
          </a:xfrm>
          <a:prstGeom prst="rect">
            <a:avLst/>
          </a:prstGeom>
          <a:noFill/>
          <a:ln>
            <a:noFill/>
          </a:ln>
        </p:spPr>
        <p:style>
          <a:lnRef idx="0"/>
          <a:fillRef idx="0"/>
          <a:effectRef idx="0"/>
          <a:fontRef idx="minor"/>
        </p:style>
        <p:txBody>
          <a:bodyPr lIns="90000" rIns="90000" tIns="45000" bIns="45000">
            <a:noAutofit/>
          </a:bodyPr>
          <a:p>
            <a:pPr algn="ctr">
              <a:lnSpc>
                <a:spcPct val="100000"/>
              </a:lnSpc>
              <a:spcBef>
                <a:spcPts val="1199"/>
              </a:spcBef>
            </a:pPr>
            <a:r>
              <a:rPr b="1" lang="en-GB" sz="2400" spc="-1" strike="noStrike">
                <a:solidFill>
                  <a:srgbClr val="000000"/>
                </a:solidFill>
                <a:latin typeface="Corbel Light"/>
                <a:ea typeface="DejaVu Sans"/>
              </a:rPr>
              <a:t>Linear </a:t>
            </a:r>
            <a:endParaRPr b="0" lang="en-GB" sz="2400" spc="-1" strike="noStrike">
              <a:latin typeface="Arial"/>
            </a:endParaRPr>
          </a:p>
        </p:txBody>
      </p:sp>
      <p:sp>
        <p:nvSpPr>
          <p:cNvPr id="733" name="CustomShape 67"/>
          <p:cNvSpPr/>
          <p:nvPr/>
        </p:nvSpPr>
        <p:spPr>
          <a:xfrm>
            <a:off x="7696080" y="3197880"/>
            <a:ext cx="2359080" cy="971280"/>
          </a:xfrm>
          <a:prstGeom prst="rect">
            <a:avLst/>
          </a:prstGeom>
          <a:noFill/>
          <a:ln>
            <a:noFill/>
          </a:ln>
        </p:spPr>
        <p:style>
          <a:lnRef idx="0"/>
          <a:fillRef idx="0"/>
          <a:effectRef idx="0"/>
          <a:fontRef idx="minor"/>
        </p:style>
        <p:txBody>
          <a:bodyPr lIns="90000" rIns="90000" tIns="45000" bIns="45000">
            <a:noAutofit/>
          </a:bodyPr>
          <a:p>
            <a:pPr algn="ctr">
              <a:lnSpc>
                <a:spcPct val="100000"/>
              </a:lnSpc>
              <a:spcBef>
                <a:spcPts val="1199"/>
              </a:spcBef>
            </a:pPr>
            <a:r>
              <a:rPr b="1" lang="en-GB" sz="2400" spc="-1" strike="noStrike">
                <a:solidFill>
                  <a:srgbClr val="000000"/>
                </a:solidFill>
                <a:latin typeface="Corbel Light"/>
                <a:ea typeface="DejaVu Sans"/>
              </a:rPr>
              <a:t>Nucleated/</a:t>
            </a:r>
            <a:endParaRPr b="0" lang="en-GB" sz="2400" spc="-1" strike="noStrike">
              <a:latin typeface="Arial"/>
            </a:endParaRPr>
          </a:p>
          <a:p>
            <a:pPr algn="ctr">
              <a:lnSpc>
                <a:spcPct val="100000"/>
              </a:lnSpc>
              <a:spcBef>
                <a:spcPts val="1199"/>
              </a:spcBef>
            </a:pPr>
            <a:r>
              <a:rPr b="1" lang="en-GB" sz="2400" spc="-1" strike="noStrike">
                <a:solidFill>
                  <a:srgbClr val="000000"/>
                </a:solidFill>
                <a:latin typeface="Corbel Light"/>
                <a:ea typeface="DejaVu Sans"/>
              </a:rPr>
              <a:t>clustered</a:t>
            </a:r>
            <a:endParaRPr b="0" lang="en-GB" sz="2400" spc="-1" strike="noStrike">
              <a:latin typeface="Arial"/>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4" name="CustomShape 1"/>
          <p:cNvSpPr/>
          <p:nvPr/>
        </p:nvSpPr>
        <p:spPr>
          <a:xfrm>
            <a:off x="360000" y="360000"/>
            <a:ext cx="3197160" cy="1596960"/>
          </a:xfrm>
          <a:prstGeom prst="rect">
            <a:avLst/>
          </a:prstGeom>
          <a:noFill/>
          <a:ln>
            <a:noFill/>
          </a:ln>
        </p:spPr>
        <p:style>
          <a:lnRef idx="0"/>
          <a:fillRef idx="0"/>
          <a:effectRef idx="0"/>
          <a:fontRef idx="minor"/>
        </p:style>
        <p:txBody>
          <a:bodyPr lIns="90000" rIns="90000" tIns="45000" bIns="45000" anchor="b">
            <a:noAutofit/>
          </a:bodyPr>
          <a:p>
            <a:pPr>
              <a:lnSpc>
                <a:spcPct val="90000"/>
              </a:lnSpc>
            </a:pPr>
            <a:r>
              <a:rPr b="0" lang="en-GB" sz="5400" spc="-52" strike="noStrike">
                <a:solidFill>
                  <a:srgbClr val="000000"/>
                </a:solidFill>
                <a:latin typeface="Corbel Light"/>
                <a:ea typeface="DejaVu Sans"/>
              </a:rPr>
              <a:t>Settlement Pattern</a:t>
            </a:r>
            <a:endParaRPr b="0" lang="en-GB" sz="5400" spc="-1" strike="noStrike">
              <a:latin typeface="Arial"/>
            </a:endParaRPr>
          </a:p>
        </p:txBody>
      </p:sp>
      <p:sp>
        <p:nvSpPr>
          <p:cNvPr id="735" name="CustomShape 2"/>
          <p:cNvSpPr/>
          <p:nvPr/>
        </p:nvSpPr>
        <p:spPr>
          <a:xfrm>
            <a:off x="4504320" y="685800"/>
            <a:ext cx="6633720" cy="5483160"/>
          </a:xfrm>
          <a:prstGeom prst="rect">
            <a:avLst/>
          </a:prstGeom>
          <a:noFill/>
          <a:ln>
            <a:noFill/>
          </a:ln>
        </p:spPr>
        <p:style>
          <a:lnRef idx="0"/>
          <a:fillRef idx="0"/>
          <a:effectRef idx="0"/>
          <a:fontRef idx="minor"/>
        </p:style>
        <p:txBody>
          <a:bodyPr lIns="90000" rIns="90000" tIns="45000" bIns="45000">
            <a:noAutofit/>
          </a:bodyPr>
          <a:p>
            <a:pPr marL="182880" indent="-179640">
              <a:lnSpc>
                <a:spcPct val="95000"/>
              </a:lnSpc>
              <a:spcBef>
                <a:spcPts val="1400"/>
              </a:spcBef>
              <a:spcAft>
                <a:spcPts val="201"/>
              </a:spcAft>
              <a:buClr>
                <a:srgbClr val="6f6f74"/>
              </a:buClr>
              <a:buSzPct val="80000"/>
              <a:buFont typeface="Arial"/>
              <a:buChar char="•"/>
            </a:pPr>
            <a:r>
              <a:rPr b="0" lang="en-GB" sz="2400" spc="-1" strike="noStrike">
                <a:solidFill>
                  <a:srgbClr val="000000"/>
                </a:solidFill>
                <a:latin typeface="Corbel Light"/>
                <a:ea typeface="DejaVu Sans"/>
              </a:rPr>
              <a:t>They are common in sparsely populated areas. Often caused by the break-up of large farming estates into smaller farms and the enclosure of these areas by hedges.  Also when the physical geography of the area is extreme (climate, and relief).</a:t>
            </a:r>
            <a:endParaRPr b="0" lang="en-GB" sz="24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400" spc="-1" strike="noStrike">
                <a:solidFill>
                  <a:srgbClr val="000000"/>
                </a:solidFill>
                <a:latin typeface="Corbel Light"/>
                <a:ea typeface="DejaVu Sans"/>
              </a:rPr>
              <a:t>Often found in areas with defensive physical features or near to important junctions and crossroads that create trade and communication. Other physical features such as a shortage of dry, flat ground or water lead to people all locating in the same area. </a:t>
            </a:r>
            <a:endParaRPr b="0" lang="en-GB" sz="24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400" spc="-1" strike="noStrike">
                <a:solidFill>
                  <a:srgbClr val="000000"/>
                </a:solidFill>
                <a:latin typeface="Corbel Light"/>
                <a:ea typeface="DejaVu Sans"/>
              </a:rPr>
              <a:t>Geographical features such as river valleys or major transport routes lead to this settlement pattern. </a:t>
            </a:r>
            <a:endParaRPr b="0" lang="en-GB" sz="2400" spc="-1" strike="noStrike">
              <a:latin typeface="Arial"/>
            </a:endParaRPr>
          </a:p>
          <a:p>
            <a:pPr>
              <a:lnSpc>
                <a:spcPct val="95000"/>
              </a:lnSpc>
              <a:spcBef>
                <a:spcPts val="1400"/>
              </a:spcBef>
              <a:spcAft>
                <a:spcPts val="201"/>
              </a:spcAft>
            </a:pPr>
            <a:endParaRPr b="0" lang="en-GB" sz="2400" spc="-1" strike="noStrike">
              <a:latin typeface="Arial"/>
            </a:endParaRPr>
          </a:p>
        </p:txBody>
      </p:sp>
      <p:sp>
        <p:nvSpPr>
          <p:cNvPr id="736" name="CustomShape 3"/>
          <p:cNvSpPr/>
          <p:nvPr/>
        </p:nvSpPr>
        <p:spPr>
          <a:xfrm>
            <a:off x="323640" y="2099880"/>
            <a:ext cx="3714840" cy="3806640"/>
          </a:xfrm>
          <a:prstGeom prst="rect">
            <a:avLst/>
          </a:prstGeom>
          <a:noFill/>
          <a:ln>
            <a:noFill/>
          </a:ln>
        </p:spPr>
        <p:style>
          <a:lnRef idx="0"/>
          <a:fillRef idx="0"/>
          <a:effectRef idx="0"/>
          <a:fontRef idx="minor"/>
        </p:style>
        <p:txBody>
          <a:bodyPr lIns="90000" rIns="90000" tIns="45000" bIns="45000">
            <a:normAutofit/>
          </a:bodyPr>
          <a:p>
            <a:pPr>
              <a:lnSpc>
                <a:spcPct val="114000"/>
              </a:lnSpc>
              <a:spcBef>
                <a:spcPts val="799"/>
              </a:spcBef>
              <a:spcAft>
                <a:spcPts val="201"/>
              </a:spcAft>
            </a:pPr>
            <a:r>
              <a:rPr b="0" lang="en-GB" sz="2400" spc="-1" strike="noStrike">
                <a:solidFill>
                  <a:srgbClr val="000000"/>
                </a:solidFill>
                <a:latin typeface="Corbel Light"/>
                <a:ea typeface="DejaVu Sans"/>
              </a:rPr>
              <a:t>Read the descriptions and possible causes for the different patterns and match them to the right one: </a:t>
            </a:r>
            <a:endParaRPr b="0" lang="en-GB" sz="2400" spc="-1" strike="noStrike">
              <a:latin typeface="Arial"/>
            </a:endParaRPr>
          </a:p>
          <a:p>
            <a:pPr marL="343080" indent="-339840">
              <a:lnSpc>
                <a:spcPct val="114000"/>
              </a:lnSpc>
              <a:spcBef>
                <a:spcPts val="799"/>
              </a:spcBef>
              <a:spcAft>
                <a:spcPts val="201"/>
              </a:spcAft>
              <a:buClr>
                <a:srgbClr val="6f6f74"/>
              </a:buClr>
              <a:buSzPct val="80000"/>
              <a:buFont typeface="Arial"/>
              <a:buChar char="•"/>
            </a:pPr>
            <a:r>
              <a:rPr b="0" lang="en-GB" sz="2400" spc="-1" strike="noStrike">
                <a:solidFill>
                  <a:srgbClr val="000000"/>
                </a:solidFill>
                <a:latin typeface="Corbel Light"/>
                <a:ea typeface="DejaVu Sans"/>
              </a:rPr>
              <a:t>Linear pattern</a:t>
            </a:r>
            <a:endParaRPr b="0" lang="en-GB" sz="2400" spc="-1" strike="noStrike">
              <a:latin typeface="Arial"/>
            </a:endParaRPr>
          </a:p>
          <a:p>
            <a:pPr marL="343080" indent="-339840">
              <a:lnSpc>
                <a:spcPct val="114000"/>
              </a:lnSpc>
              <a:spcBef>
                <a:spcPts val="799"/>
              </a:spcBef>
              <a:spcAft>
                <a:spcPts val="201"/>
              </a:spcAft>
              <a:buClr>
                <a:srgbClr val="6f6f74"/>
              </a:buClr>
              <a:buSzPct val="80000"/>
              <a:buFont typeface="Arial"/>
              <a:buChar char="•"/>
            </a:pPr>
            <a:r>
              <a:rPr b="0" lang="en-GB" sz="2400" spc="-1" strike="noStrike">
                <a:solidFill>
                  <a:srgbClr val="000000"/>
                </a:solidFill>
                <a:latin typeface="Corbel Light"/>
                <a:ea typeface="DejaVu Sans"/>
              </a:rPr>
              <a:t>Dispersed pattern</a:t>
            </a:r>
            <a:endParaRPr b="0" lang="en-GB" sz="2400" spc="-1" strike="noStrike">
              <a:latin typeface="Arial"/>
            </a:endParaRPr>
          </a:p>
          <a:p>
            <a:pPr marL="343080" indent="-339840">
              <a:lnSpc>
                <a:spcPct val="114000"/>
              </a:lnSpc>
              <a:spcBef>
                <a:spcPts val="799"/>
              </a:spcBef>
              <a:spcAft>
                <a:spcPts val="201"/>
              </a:spcAft>
              <a:buClr>
                <a:srgbClr val="6f6f74"/>
              </a:buClr>
              <a:buSzPct val="80000"/>
              <a:buFont typeface="Arial"/>
              <a:buChar char="•"/>
            </a:pPr>
            <a:r>
              <a:rPr b="0" lang="en-GB" sz="2400" spc="-1" strike="noStrike">
                <a:solidFill>
                  <a:srgbClr val="000000"/>
                </a:solidFill>
                <a:latin typeface="Corbel Light"/>
                <a:ea typeface="DejaVu Sans"/>
              </a:rPr>
              <a:t>Nucleated pattern</a:t>
            </a:r>
            <a:endParaRPr b="0" lang="en-GB" sz="2400" spc="-1" strike="noStrike">
              <a:latin typeface="Arial"/>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7" name="CustomShape 1"/>
          <p:cNvSpPr/>
          <p:nvPr/>
        </p:nvSpPr>
        <p:spPr>
          <a:xfrm>
            <a:off x="360000" y="360000"/>
            <a:ext cx="3197160" cy="1596960"/>
          </a:xfrm>
          <a:prstGeom prst="rect">
            <a:avLst/>
          </a:prstGeom>
          <a:noFill/>
          <a:ln>
            <a:noFill/>
          </a:ln>
        </p:spPr>
        <p:style>
          <a:lnRef idx="0"/>
          <a:fillRef idx="0"/>
          <a:effectRef idx="0"/>
          <a:fontRef idx="minor"/>
        </p:style>
        <p:txBody>
          <a:bodyPr lIns="90000" rIns="90000" tIns="45000" bIns="45000" anchor="b">
            <a:noAutofit/>
          </a:bodyPr>
          <a:p>
            <a:pPr>
              <a:lnSpc>
                <a:spcPct val="90000"/>
              </a:lnSpc>
            </a:pPr>
            <a:r>
              <a:rPr b="0" lang="en-GB" sz="5400" spc="-52" strike="noStrike">
                <a:solidFill>
                  <a:srgbClr val="000000"/>
                </a:solidFill>
                <a:latin typeface="Corbel Light"/>
                <a:ea typeface="DejaVu Sans"/>
              </a:rPr>
              <a:t>Settlement Pattern</a:t>
            </a:r>
            <a:endParaRPr b="0" lang="en-GB" sz="5400" spc="-1" strike="noStrike">
              <a:latin typeface="Arial"/>
            </a:endParaRPr>
          </a:p>
        </p:txBody>
      </p:sp>
      <p:sp>
        <p:nvSpPr>
          <p:cNvPr id="738" name="CustomShape 2"/>
          <p:cNvSpPr/>
          <p:nvPr/>
        </p:nvSpPr>
        <p:spPr>
          <a:xfrm>
            <a:off x="4504320" y="685800"/>
            <a:ext cx="6633720" cy="5483160"/>
          </a:xfrm>
          <a:prstGeom prst="rect">
            <a:avLst/>
          </a:prstGeom>
          <a:noFill/>
          <a:ln>
            <a:noFill/>
          </a:ln>
        </p:spPr>
        <p:style>
          <a:lnRef idx="0"/>
          <a:fillRef idx="0"/>
          <a:effectRef idx="0"/>
          <a:fontRef idx="minor"/>
        </p:style>
        <p:txBody>
          <a:bodyPr lIns="90000" rIns="90000" tIns="45000" bIns="45000">
            <a:noAutofit/>
          </a:bodyPr>
          <a:p>
            <a:pPr marL="182880" indent="-179640">
              <a:lnSpc>
                <a:spcPct val="95000"/>
              </a:lnSpc>
              <a:spcBef>
                <a:spcPts val="1400"/>
              </a:spcBef>
              <a:spcAft>
                <a:spcPts val="201"/>
              </a:spcAft>
              <a:buClr>
                <a:srgbClr val="6f6f74"/>
              </a:buClr>
              <a:buSzPct val="80000"/>
              <a:buFont typeface="Arial"/>
              <a:buChar char="•"/>
            </a:pPr>
            <a:r>
              <a:rPr b="1" lang="en-GB" sz="2400" spc="-1" strike="noStrike">
                <a:solidFill>
                  <a:srgbClr val="000000"/>
                </a:solidFill>
                <a:latin typeface="Corbel Light"/>
                <a:ea typeface="DejaVu Sans"/>
              </a:rPr>
              <a:t>Dispersed patterned</a:t>
            </a:r>
            <a:r>
              <a:rPr b="0" lang="en-GB" sz="2400" spc="-1" strike="noStrike">
                <a:solidFill>
                  <a:srgbClr val="000000"/>
                </a:solidFill>
                <a:latin typeface="Corbel Light"/>
                <a:ea typeface="DejaVu Sans"/>
              </a:rPr>
              <a:t> settlements are common in sparsely populated areas. Often caused by the break-up of large farming estates into smaller farms and the enclosure of these areas by hedges.  Also when the physical geography of the area is extreme (climate, and relief).</a:t>
            </a:r>
            <a:endParaRPr b="0" lang="en-GB" sz="24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1" lang="en-GB" sz="2400" spc="-1" strike="noStrike">
                <a:solidFill>
                  <a:srgbClr val="000000"/>
                </a:solidFill>
                <a:latin typeface="Corbel Light"/>
                <a:ea typeface="DejaVu Sans"/>
              </a:rPr>
              <a:t>Nucleated patterned </a:t>
            </a:r>
            <a:r>
              <a:rPr b="0" lang="en-GB" sz="2400" spc="-1" strike="noStrike">
                <a:solidFill>
                  <a:srgbClr val="000000"/>
                </a:solidFill>
                <a:latin typeface="Corbel Light"/>
                <a:ea typeface="DejaVu Sans"/>
              </a:rPr>
              <a:t>settlements are often found in areas with defensive physical features or near to important junctions and crossroads that create trade and communication. Other physical features such as a shortage of dry, flat ground or water lead to people all locating in the same area. </a:t>
            </a:r>
            <a:endParaRPr b="0" lang="en-GB" sz="2400" spc="-1" strike="noStrike">
              <a:latin typeface="Arial"/>
            </a:endParaRPr>
          </a:p>
          <a:p>
            <a:pPr marL="182880" indent="-179640">
              <a:lnSpc>
                <a:spcPct val="95000"/>
              </a:lnSpc>
              <a:spcBef>
                <a:spcPts val="1400"/>
              </a:spcBef>
              <a:spcAft>
                <a:spcPts val="201"/>
              </a:spcAft>
              <a:buClr>
                <a:srgbClr val="6f6f74"/>
              </a:buClr>
              <a:buSzPct val="80000"/>
              <a:buFont typeface="Arial"/>
              <a:buChar char="•"/>
            </a:pPr>
            <a:r>
              <a:rPr b="0" lang="en-GB" sz="2400" spc="-1" strike="noStrike">
                <a:solidFill>
                  <a:srgbClr val="000000"/>
                </a:solidFill>
                <a:latin typeface="Corbel Light"/>
                <a:ea typeface="DejaVu Sans"/>
              </a:rPr>
              <a:t>Geographical features such as river valleys or major transport routes lead to </a:t>
            </a:r>
            <a:r>
              <a:rPr b="1" lang="en-GB" sz="2400" spc="-1" strike="noStrike">
                <a:solidFill>
                  <a:srgbClr val="000000"/>
                </a:solidFill>
                <a:latin typeface="Corbel Light"/>
                <a:ea typeface="DejaVu Sans"/>
              </a:rPr>
              <a:t>Linear Patterned</a:t>
            </a:r>
            <a:r>
              <a:rPr b="0" lang="en-GB" sz="2400" spc="-1" strike="noStrike">
                <a:solidFill>
                  <a:srgbClr val="000000"/>
                </a:solidFill>
                <a:latin typeface="Corbel Light"/>
                <a:ea typeface="DejaVu Sans"/>
              </a:rPr>
              <a:t> settlements. </a:t>
            </a:r>
            <a:endParaRPr b="0" lang="en-GB" sz="2400" spc="-1" strike="noStrike">
              <a:latin typeface="Arial"/>
            </a:endParaRPr>
          </a:p>
          <a:p>
            <a:pPr>
              <a:lnSpc>
                <a:spcPct val="95000"/>
              </a:lnSpc>
              <a:spcBef>
                <a:spcPts val="1400"/>
              </a:spcBef>
              <a:spcAft>
                <a:spcPts val="201"/>
              </a:spcAft>
            </a:pPr>
            <a:endParaRPr b="0" lang="en-GB" sz="2400" spc="-1" strike="noStrike">
              <a:latin typeface="Arial"/>
            </a:endParaRPr>
          </a:p>
        </p:txBody>
      </p:sp>
      <p:sp>
        <p:nvSpPr>
          <p:cNvPr id="739" name="CustomShape 3"/>
          <p:cNvSpPr/>
          <p:nvPr/>
        </p:nvSpPr>
        <p:spPr>
          <a:xfrm>
            <a:off x="323640" y="2099880"/>
            <a:ext cx="3714840" cy="3806640"/>
          </a:xfrm>
          <a:prstGeom prst="rect">
            <a:avLst/>
          </a:prstGeom>
          <a:noFill/>
          <a:ln>
            <a:noFill/>
          </a:ln>
        </p:spPr>
        <p:style>
          <a:lnRef idx="0"/>
          <a:fillRef idx="0"/>
          <a:effectRef idx="0"/>
          <a:fontRef idx="minor"/>
        </p:style>
        <p:txBody>
          <a:bodyPr lIns="90000" rIns="90000" tIns="45000" bIns="45000">
            <a:normAutofit/>
          </a:bodyPr>
          <a:p>
            <a:pPr>
              <a:lnSpc>
                <a:spcPct val="114000"/>
              </a:lnSpc>
              <a:spcBef>
                <a:spcPts val="799"/>
              </a:spcBef>
              <a:spcAft>
                <a:spcPts val="201"/>
              </a:spcAft>
            </a:pPr>
            <a:r>
              <a:rPr b="1" lang="en-GB" sz="2400" spc="-1" strike="noStrike">
                <a:solidFill>
                  <a:srgbClr val="000000"/>
                </a:solidFill>
                <a:latin typeface="Corbel Light"/>
                <a:ea typeface="DejaVu Sans"/>
              </a:rPr>
              <a:t>Check your answers</a:t>
            </a:r>
            <a:r>
              <a:rPr b="0" lang="en-GB" sz="2400" spc="-1" strike="noStrike">
                <a:solidFill>
                  <a:srgbClr val="000000"/>
                </a:solidFill>
                <a:latin typeface="Corbel Light"/>
                <a:ea typeface="DejaVu Sans"/>
              </a:rPr>
              <a:t> </a:t>
            </a:r>
            <a:endParaRPr b="0" lang="en-GB" sz="2400" spc="-1" strike="noStrike">
              <a:latin typeface="Arial"/>
            </a:endParaRPr>
          </a:p>
          <a:p>
            <a:pPr marL="343080" indent="-339840">
              <a:lnSpc>
                <a:spcPct val="114000"/>
              </a:lnSpc>
              <a:spcBef>
                <a:spcPts val="799"/>
              </a:spcBef>
              <a:spcAft>
                <a:spcPts val="201"/>
              </a:spcAft>
              <a:buClr>
                <a:srgbClr val="6f6f74"/>
              </a:buClr>
              <a:buSzPct val="80000"/>
              <a:buFont typeface="Arial"/>
              <a:buChar char="•"/>
            </a:pPr>
            <a:r>
              <a:rPr b="0" lang="en-GB" sz="2400" spc="-1" strike="noStrike">
                <a:solidFill>
                  <a:srgbClr val="000000"/>
                </a:solidFill>
                <a:latin typeface="Corbel Light"/>
                <a:ea typeface="DejaVu Sans"/>
              </a:rPr>
              <a:t>Linear pattern</a:t>
            </a:r>
            <a:endParaRPr b="0" lang="en-GB" sz="2400" spc="-1" strike="noStrike">
              <a:latin typeface="Arial"/>
            </a:endParaRPr>
          </a:p>
          <a:p>
            <a:pPr marL="343080" indent="-339840">
              <a:lnSpc>
                <a:spcPct val="114000"/>
              </a:lnSpc>
              <a:spcBef>
                <a:spcPts val="799"/>
              </a:spcBef>
              <a:spcAft>
                <a:spcPts val="201"/>
              </a:spcAft>
              <a:buClr>
                <a:srgbClr val="6f6f74"/>
              </a:buClr>
              <a:buSzPct val="80000"/>
              <a:buFont typeface="Arial"/>
              <a:buChar char="•"/>
            </a:pPr>
            <a:r>
              <a:rPr b="0" lang="en-GB" sz="2400" spc="-1" strike="noStrike">
                <a:solidFill>
                  <a:srgbClr val="000000"/>
                </a:solidFill>
                <a:latin typeface="Corbel Light"/>
                <a:ea typeface="DejaVu Sans"/>
              </a:rPr>
              <a:t>Dispersed pattern</a:t>
            </a:r>
            <a:endParaRPr b="0" lang="en-GB" sz="2400" spc="-1" strike="noStrike">
              <a:latin typeface="Arial"/>
            </a:endParaRPr>
          </a:p>
          <a:p>
            <a:pPr marL="343080" indent="-339840">
              <a:lnSpc>
                <a:spcPct val="114000"/>
              </a:lnSpc>
              <a:spcBef>
                <a:spcPts val="799"/>
              </a:spcBef>
              <a:spcAft>
                <a:spcPts val="201"/>
              </a:spcAft>
              <a:buClr>
                <a:srgbClr val="6f6f74"/>
              </a:buClr>
              <a:buSzPct val="80000"/>
              <a:buFont typeface="Arial"/>
              <a:buChar char="•"/>
            </a:pPr>
            <a:r>
              <a:rPr b="0" lang="en-GB" sz="2400" spc="-1" strike="noStrike">
                <a:solidFill>
                  <a:srgbClr val="000000"/>
                </a:solidFill>
                <a:latin typeface="Corbel Light"/>
                <a:ea typeface="DejaVu Sans"/>
              </a:rPr>
              <a:t>Nucleated pattern</a:t>
            </a:r>
            <a:endParaRPr b="0" lang="en-GB" sz="2400" spc="-1" strike="noStrike">
              <a:latin typeface="Arial"/>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0" name="CustomShape 1"/>
          <p:cNvSpPr/>
          <p:nvPr/>
        </p:nvSpPr>
        <p:spPr>
          <a:xfrm>
            <a:off x="1828800" y="1066680"/>
            <a:ext cx="8607240" cy="709560"/>
          </a:xfrm>
          <a:prstGeom prst="rect">
            <a:avLst/>
          </a:prstGeom>
          <a:noFill/>
          <a:ln>
            <a:noFill/>
          </a:ln>
        </p:spPr>
        <p:style>
          <a:lnRef idx="0"/>
          <a:fillRef idx="0"/>
          <a:effectRef idx="0"/>
          <a:fontRef idx="minor"/>
        </p:style>
      </p:sp>
      <p:pic>
        <p:nvPicPr>
          <p:cNvPr id="741" name="Picture 4" descr=""/>
          <p:cNvPicPr/>
          <p:nvPr/>
        </p:nvPicPr>
        <p:blipFill>
          <a:blip r:embed="rId1"/>
          <a:stretch/>
        </p:blipFill>
        <p:spPr>
          <a:xfrm>
            <a:off x="390960" y="360000"/>
            <a:ext cx="3468600" cy="2879280"/>
          </a:xfrm>
          <a:prstGeom prst="rect">
            <a:avLst/>
          </a:prstGeom>
          <a:ln>
            <a:noFill/>
          </a:ln>
        </p:spPr>
      </p:pic>
      <p:sp>
        <p:nvSpPr>
          <p:cNvPr id="742" name="CustomShape 2"/>
          <p:cNvSpPr/>
          <p:nvPr/>
        </p:nvSpPr>
        <p:spPr>
          <a:xfrm rot="5379000">
            <a:off x="8136000" y="3057840"/>
            <a:ext cx="6856920" cy="745200"/>
          </a:xfrm>
          <a:prstGeom prst="rect">
            <a:avLst/>
          </a:prstGeom>
          <a:noFill/>
          <a:ln>
            <a:noFill/>
          </a:ln>
        </p:spPr>
        <p:style>
          <a:lnRef idx="0"/>
          <a:fillRef idx="0"/>
          <a:effectRef idx="0"/>
          <a:fontRef idx="minor"/>
        </p:style>
        <p:txBody>
          <a:bodyPr lIns="90000" rIns="90000" tIns="45000" bIns="45000">
            <a:noAutofit/>
          </a:bodyPr>
          <a:p>
            <a:pPr algn="ctr">
              <a:lnSpc>
                <a:spcPct val="100000"/>
              </a:lnSpc>
              <a:spcBef>
                <a:spcPts val="1400"/>
              </a:spcBef>
            </a:pPr>
            <a:r>
              <a:rPr b="1" lang="en-GB" sz="4000" spc="-1" strike="noStrike">
                <a:solidFill>
                  <a:srgbClr val="e2e2e2"/>
                </a:solidFill>
                <a:latin typeface="Corbel Light"/>
                <a:ea typeface="DejaVu Sans"/>
              </a:rPr>
              <a:t>Nucleated, Linear or Dispersed?</a:t>
            </a:r>
            <a:endParaRPr b="0" lang="en-GB" sz="4000" spc="-1" strike="noStrike">
              <a:latin typeface="Arial"/>
            </a:endParaRPr>
          </a:p>
        </p:txBody>
      </p:sp>
      <p:pic>
        <p:nvPicPr>
          <p:cNvPr id="743" name="Picture 5_0" descr=""/>
          <p:cNvPicPr/>
          <p:nvPr/>
        </p:nvPicPr>
        <p:blipFill>
          <a:blip r:embed="rId2"/>
          <a:stretch/>
        </p:blipFill>
        <p:spPr>
          <a:xfrm>
            <a:off x="3960000" y="209160"/>
            <a:ext cx="2491200" cy="3173400"/>
          </a:xfrm>
          <a:prstGeom prst="rect">
            <a:avLst/>
          </a:prstGeom>
          <a:ln>
            <a:noFill/>
          </a:ln>
        </p:spPr>
      </p:pic>
      <p:pic>
        <p:nvPicPr>
          <p:cNvPr id="744" name="Picture 5_1" descr=""/>
          <p:cNvPicPr/>
          <p:nvPr/>
        </p:nvPicPr>
        <p:blipFill>
          <a:blip r:embed="rId3"/>
          <a:stretch/>
        </p:blipFill>
        <p:spPr>
          <a:xfrm>
            <a:off x="6666480" y="281160"/>
            <a:ext cx="4398480" cy="2886120"/>
          </a:xfrm>
          <a:prstGeom prst="rect">
            <a:avLst/>
          </a:prstGeom>
          <a:ln>
            <a:noFill/>
          </a:ln>
        </p:spPr>
      </p:pic>
      <p:sp>
        <p:nvSpPr>
          <p:cNvPr id="745" name="CustomShape 3"/>
          <p:cNvSpPr/>
          <p:nvPr/>
        </p:nvSpPr>
        <p:spPr>
          <a:xfrm>
            <a:off x="288000" y="3672000"/>
            <a:ext cx="10726560" cy="21470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2400" spc="-1" strike="noStrike">
                <a:solidFill>
                  <a:srgbClr val="1b1b1b"/>
                </a:solidFill>
                <a:latin typeface="Corbel Light"/>
                <a:ea typeface="DejaVu Sans"/>
              </a:rPr>
              <a:t>For each of the images above decide if the settlement pattern  is </a:t>
            </a:r>
            <a:r>
              <a:rPr b="1" lang="en-GB" sz="2400" spc="-1" strike="noStrike">
                <a:solidFill>
                  <a:srgbClr val="1b1b1b"/>
                </a:solidFill>
                <a:latin typeface="Corbel Light"/>
                <a:ea typeface="DejaVu Sans"/>
              </a:rPr>
              <a:t>Nucleated, Dispersed or Linear</a:t>
            </a:r>
            <a:r>
              <a:rPr b="0" lang="en-GB" sz="2400" spc="-1" strike="noStrike">
                <a:solidFill>
                  <a:srgbClr val="1b1b1b"/>
                </a:solidFill>
                <a:latin typeface="Corbel Light"/>
                <a:ea typeface="DejaVu Sans"/>
              </a:rPr>
              <a:t> and suggest reasons for this pattern based on the evidence you see in the image</a:t>
            </a:r>
            <a:r>
              <a:rPr b="0" lang="en-GB" sz="1800" spc="-1" strike="noStrike">
                <a:solidFill>
                  <a:srgbClr val="1b1b1b"/>
                </a:solidFill>
                <a:latin typeface="Corbel Light"/>
                <a:ea typeface="DejaVu Sans"/>
              </a:rPr>
              <a:t>. </a:t>
            </a:r>
            <a:endParaRPr b="0" lang="en-GB" sz="1800" spc="-1" strike="noStrike">
              <a:latin typeface="Arial"/>
            </a:endParaRPr>
          </a:p>
          <a:p>
            <a:pPr>
              <a:lnSpc>
                <a:spcPct val="100000"/>
              </a:lnSpc>
            </a:pPr>
            <a:endParaRPr b="0" lang="en-GB" sz="1800" spc="-1" strike="noStrike">
              <a:latin typeface="Arial"/>
            </a:endParaRPr>
          </a:p>
          <a:p>
            <a:pPr>
              <a:lnSpc>
                <a:spcPct val="100000"/>
              </a:lnSpc>
            </a:pPr>
            <a:r>
              <a:rPr b="0" lang="en-GB" sz="2400" spc="-1" strike="noStrike">
                <a:solidFill>
                  <a:srgbClr val="1b1b1b"/>
                </a:solidFill>
                <a:latin typeface="Corbel Light"/>
                <a:ea typeface="DejaVu Sans"/>
              </a:rPr>
              <a:t>Now use google maps or google earth to look at the area where you live from above.  Find examples of each settlement pattern in your area and try to explain why the settlements have that pattern.</a:t>
            </a:r>
            <a:endParaRPr b="0" lang="en-GB" sz="2400" spc="-1" strike="noStrike">
              <a:latin typeface="Arial"/>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View</Template>
  <TotalTime>645</TotalTime>
  <Application>LibreOffice/6.4.7.2$Windows_X86_64 LibreOffice_project/639b8ac485750d5696d7590a72ef1b496725cfb5</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2018-04-02T11:13:57Z</dcterms:created>
  <dc:creator>Sarah</dc:creator>
  <dc:description/>
  <dc:language>en-GB</dc:language>
  <cp:lastModifiedBy>S Hodgson</cp:lastModifiedBy>
  <dcterms:modified xsi:type="dcterms:W3CDTF">2021-01-11T15:01:13Z</dcterms:modified>
  <cp:revision>105</cp:revision>
  <dc:subject/>
  <dc:title>Settlements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26</vt:i4>
  </property>
</Properties>
</file>