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0.xml.rels" ContentType="application/vnd.openxmlformats-package.relationships+xml"/>
  <Override PartName="/ppt/notesSlides/_rels/notesSlide14.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29.xml.rels" ContentType="application/vnd.openxmlformats-package.relationships+xml"/>
  <Override PartName="/ppt/notesSlides/_rels/notesSlide30.xml.rels" ContentType="application/vnd.openxmlformats-package.relationships+xml"/>
  <Override PartName="/ppt/notesSlides/_rels/notesSlide31.xml.rels" ContentType="application/vnd.openxmlformats-package.relationships+xml"/>
  <Override PartName="/ppt/notesSlides/_rels/notesSlide33.xml.rels" ContentType="application/vnd.openxmlformats-package.relationships+xml"/>
  <Override PartName="/ppt/notesSlides/_rels/notesSlide34.xml.rels" ContentType="application/vnd.openxmlformats-package.relationships+xml"/>
  <Override PartName="/ppt/notesSlides/_rels/notesSlide35.xml.rels" ContentType="application/vnd.openxmlformats-package.relationships+xml"/>
  <Override PartName="/ppt/notesSlides/_rels/notesSlide36.xml.rels" ContentType="application/vnd.openxmlformats-package.relationships+xml"/>
  <Override PartName="/ppt/notesSlides/_rels/notesSlide37.xml.rels" ContentType="application/vnd.openxmlformats-package.relationships+xml"/>
  <Override PartName="/ppt/notesSlides/_rels/notesSlide38.xml.rels" ContentType="application/vnd.openxmlformats-package.relationships+xml"/>
  <Override PartName="/ppt/notesSlides/_rels/notesSlide39.xml.rels" ContentType="application/vnd.openxmlformats-package.relationship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1.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media/image1.jpeg" ContentType="image/jpeg"/>
  <Override PartName="/ppt/media/image3.png" ContentType="image/png"/>
  <Override PartName="/ppt/media/image2.png" ContentType="image/png"/>
  <Override PartName="/ppt/media/image4.png" ContentType="image/png"/>
  <Override PartName="/ppt/media/image5.jpeg" ContentType="image/jpeg"/>
  <Override PartName="/ppt/media/image7.png" ContentType="image/png"/>
  <Override PartName="/ppt/media/image6.png" ContentType="image/png"/>
  <Override PartName="/ppt/media/image8.jpeg" ContentType="image/jpeg"/>
  <Override PartName="/ppt/media/image9.png" ContentType="image/png"/>
  <Override PartName="/ppt/media/image10.jpeg" ContentType="image/jpeg"/>
  <Override PartName="/ppt/media/image11.jpeg" ContentType="image/jpeg"/>
  <Override PartName="/ppt/media/image12.png" ContentType="image/png"/>
  <Override PartName="/ppt/media/image18.jpeg" ContentType="image/jpeg"/>
  <Override PartName="/ppt/media/image13.jpeg" ContentType="image/jpeg"/>
  <Override PartName="/ppt/media/image19.png" ContentType="image/png"/>
  <Override PartName="/ppt/media/image14.png" ContentType="image/png"/>
  <Override PartName="/ppt/media/image15.jpeg" ContentType="image/jpeg"/>
  <Override PartName="/ppt/media/image16.png" ContentType="image/png"/>
  <Override PartName="/ppt/media/image17.png" ContentType="image/png"/>
  <Override PartName="/ppt/media/image20.png" ContentType="image/png"/>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buNone/>
            </a:pPr>
            <a:r>
              <a:rPr b="0" lang="en-GB" sz="4400" spc="-1" strike="noStrike">
                <a:latin typeface="Arial"/>
              </a:rPr>
              <a:t>Click to move the slide</a:t>
            </a:r>
            <a:endParaRPr b="0" lang="en-GB" sz="4400" spc="-1" strike="noStrike">
              <a:latin typeface="Arial"/>
            </a:endParaRPr>
          </a:p>
        </p:txBody>
      </p:sp>
      <p:sp>
        <p:nvSpPr>
          <p:cNvPr id="201"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en-GB" sz="2000" spc="-1" strike="noStrike">
                <a:latin typeface="Arial"/>
              </a:rPr>
              <a:t>Click to edit the notes' format</a:t>
            </a:r>
            <a:endParaRPr b="0" lang="en-GB" sz="2000" spc="-1" strike="noStrike">
              <a:latin typeface="Arial"/>
            </a:endParaRPr>
          </a:p>
        </p:txBody>
      </p:sp>
      <p:sp>
        <p:nvSpPr>
          <p:cNvPr id="202"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en-GB" sz="1400" spc="-1" strike="noStrike">
                <a:latin typeface="Times New Roman"/>
              </a:rPr>
              <a:t>&lt;header&gt;</a:t>
            </a:r>
            <a:endParaRPr b="0" lang="en-GB" sz="1400" spc="-1" strike="noStrike">
              <a:latin typeface="Times New Roman"/>
            </a:endParaRPr>
          </a:p>
        </p:txBody>
      </p:sp>
      <p:sp>
        <p:nvSpPr>
          <p:cNvPr id="203" name="PlaceHolder 4"/>
          <p:cNvSpPr>
            <a:spLocks noGrp="1"/>
          </p:cNvSpPr>
          <p:nvPr>
            <p:ph type="dt"/>
          </p:nvPr>
        </p:nvSpPr>
        <p:spPr>
          <a:xfrm>
            <a:off x="4278960" y="0"/>
            <a:ext cx="3280680" cy="534240"/>
          </a:xfrm>
          <a:prstGeom prst="rect">
            <a:avLst/>
          </a:prstGeom>
          <a:noFill/>
          <a:ln w="0">
            <a:noFill/>
          </a:ln>
        </p:spPr>
        <p:txBody>
          <a:bodyPr lIns="0" rIns="0" tIns="0" bIns="0" anchor="t">
            <a:noAutofit/>
          </a:bodyPr>
          <a:p>
            <a:pPr algn="r">
              <a:buNone/>
            </a:pPr>
            <a:r>
              <a:rPr b="0" lang="en-GB" sz="1400" spc="-1" strike="noStrike">
                <a:latin typeface="Times New Roman"/>
              </a:rPr>
              <a:t>&lt;date/time&gt;</a:t>
            </a:r>
            <a:endParaRPr b="0" lang="en-GB" sz="1400" spc="-1" strike="noStrike">
              <a:latin typeface="Times New Roman"/>
            </a:endParaRPr>
          </a:p>
        </p:txBody>
      </p:sp>
      <p:sp>
        <p:nvSpPr>
          <p:cNvPr id="204" name="PlaceHolder 5"/>
          <p:cNvSpPr>
            <a:spLocks noGrp="1"/>
          </p:cNvSpPr>
          <p:nvPr>
            <p:ph type="ftr"/>
          </p:nvPr>
        </p:nvSpPr>
        <p:spPr>
          <a:xfrm>
            <a:off x="0" y="10157400"/>
            <a:ext cx="3280680" cy="534240"/>
          </a:xfrm>
          <a:prstGeom prst="rect">
            <a:avLst/>
          </a:prstGeom>
          <a:noFill/>
          <a:ln w="0">
            <a:noFill/>
          </a:ln>
        </p:spPr>
        <p:txBody>
          <a:bodyPr lIns="0" rIns="0" tIns="0" bIns="0" anchor="b">
            <a:noAutofit/>
          </a:bodyPr>
          <a:p>
            <a:r>
              <a:rPr b="0" lang="en-GB" sz="1400" spc="-1" strike="noStrike">
                <a:latin typeface="Times New Roman"/>
              </a:rPr>
              <a:t>&lt;footer&gt;</a:t>
            </a:r>
            <a:endParaRPr b="0" lang="en-GB" sz="1400" spc="-1" strike="noStrike">
              <a:latin typeface="Times New Roman"/>
            </a:endParaRPr>
          </a:p>
        </p:txBody>
      </p:sp>
      <p:sp>
        <p:nvSpPr>
          <p:cNvPr id="205" name="PlaceHolder 6"/>
          <p:cNvSpPr>
            <a:spLocks noGrp="1"/>
          </p:cNvSpPr>
          <p:nvPr>
            <p:ph type="sldNum"/>
          </p:nvPr>
        </p:nvSpPr>
        <p:spPr>
          <a:xfrm>
            <a:off x="4278960" y="10157400"/>
            <a:ext cx="3280680" cy="534240"/>
          </a:xfrm>
          <a:prstGeom prst="rect">
            <a:avLst/>
          </a:prstGeom>
          <a:noFill/>
          <a:ln w="0">
            <a:noFill/>
          </a:ln>
        </p:spPr>
        <p:txBody>
          <a:bodyPr lIns="0" rIns="0" tIns="0" bIns="0" anchor="b">
            <a:noAutofit/>
          </a:bodyPr>
          <a:p>
            <a:pPr algn="r">
              <a:buNone/>
            </a:pPr>
            <a:fld id="{306F5A25-A91B-4114-97A9-1BBAF6568F0F}" type="slidenum">
              <a:rPr b="0" lang="en-GB" sz="1400" spc="-1" strike="noStrike">
                <a:latin typeface="Times New Roman"/>
              </a:rPr>
              <a:t>&lt;number&gt;</a:t>
            </a:fld>
            <a:endParaRPr b="0" lang="en-GB"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0" name=""/>
          <p:cNvSpPr/>
          <p:nvPr/>
        </p:nvSpPr>
        <p:spPr>
          <a:xfrm>
            <a:off x="3884760" y="8685360"/>
            <a:ext cx="2971080" cy="4564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fld id="{EA2B9F4A-CF51-4BE7-A7B7-286231E8D2C2}" type="slidenum">
              <a:rPr b="0" lang="en-US" sz="1200" spc="-1" strike="noStrike">
                <a:solidFill>
                  <a:srgbClr val="000000"/>
                </a:solidFill>
                <a:latin typeface="Arial"/>
              </a:rPr>
              <a:t>&lt;number&gt;</a:t>
            </a:fld>
            <a:endParaRPr b="0" lang="en-GB" sz="1200" spc="-1" strike="noStrike">
              <a:latin typeface="Arial"/>
            </a:endParaRPr>
          </a:p>
        </p:txBody>
      </p:sp>
      <p:sp>
        <p:nvSpPr>
          <p:cNvPr id="311" name="PlaceHolder 1"/>
          <p:cNvSpPr>
            <a:spLocks noGrp="1"/>
          </p:cNvSpPr>
          <p:nvPr>
            <p:ph type="sldImg"/>
          </p:nvPr>
        </p:nvSpPr>
        <p:spPr>
          <a:xfrm>
            <a:off x="1143000" y="685800"/>
            <a:ext cx="4571280" cy="3428280"/>
          </a:xfrm>
          <a:prstGeom prst="rect">
            <a:avLst/>
          </a:prstGeom>
          <a:ln w="0">
            <a:noFill/>
          </a:ln>
        </p:spPr>
      </p:sp>
      <p:sp>
        <p:nvSpPr>
          <p:cNvPr id="312" name="PlaceHolder 2"/>
          <p:cNvSpPr>
            <a:spLocks noGrp="1"/>
          </p:cNvSpPr>
          <p:nvPr>
            <p:ph type="body"/>
          </p:nvPr>
        </p:nvSpPr>
        <p:spPr>
          <a:xfrm>
            <a:off x="685800" y="4343400"/>
            <a:ext cx="5485680" cy="4114080"/>
          </a:xfrm>
          <a:prstGeom prst="rect">
            <a:avLst/>
          </a:prstGeom>
          <a:noFill/>
          <a:ln w="0">
            <a:noFill/>
          </a:ln>
        </p:spPr>
        <p:txBody>
          <a:bodyPr lIns="0" rIns="0" tIns="0" bIns="0" anchor="ctr">
            <a:noAutofit/>
          </a:bodyPr>
          <a:p>
            <a:endParaRPr b="0" lang="en-GB" sz="20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 name=""/>
          <p:cNvSpPr/>
          <p:nvPr/>
        </p:nvSpPr>
        <p:spPr>
          <a:xfrm>
            <a:off x="3884760" y="8685360"/>
            <a:ext cx="2971080" cy="4564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fld id="{C991CA26-BDD4-4424-88F9-15FFF690D453}" type="slidenum">
              <a:rPr b="0" lang="en-US" sz="1200" spc="-1" strike="noStrike">
                <a:solidFill>
                  <a:srgbClr val="000000"/>
                </a:solidFill>
                <a:latin typeface="Arial"/>
              </a:rPr>
              <a:t>&lt;number&gt;</a:t>
            </a:fld>
            <a:endParaRPr b="0" lang="en-GB" sz="1200" spc="-1" strike="noStrike">
              <a:latin typeface="Arial"/>
            </a:endParaRPr>
          </a:p>
        </p:txBody>
      </p:sp>
      <p:sp>
        <p:nvSpPr>
          <p:cNvPr id="338" name="PlaceHolder 1"/>
          <p:cNvSpPr>
            <a:spLocks noGrp="1"/>
          </p:cNvSpPr>
          <p:nvPr>
            <p:ph type="sldImg"/>
          </p:nvPr>
        </p:nvSpPr>
        <p:spPr>
          <a:xfrm>
            <a:off x="1143000" y="685800"/>
            <a:ext cx="4571280" cy="3428280"/>
          </a:xfrm>
          <a:prstGeom prst="rect">
            <a:avLst/>
          </a:prstGeom>
          <a:ln w="0">
            <a:noFill/>
          </a:ln>
        </p:spPr>
      </p:sp>
      <p:sp>
        <p:nvSpPr>
          <p:cNvPr id="339" name="PlaceHolder 2"/>
          <p:cNvSpPr>
            <a:spLocks noGrp="1"/>
          </p:cNvSpPr>
          <p:nvPr>
            <p:ph type="body"/>
          </p:nvPr>
        </p:nvSpPr>
        <p:spPr>
          <a:xfrm>
            <a:off x="685800" y="4343400"/>
            <a:ext cx="5485680" cy="4114080"/>
          </a:xfrm>
          <a:prstGeom prst="rect">
            <a:avLst/>
          </a:prstGeom>
          <a:noFill/>
          <a:ln w="0">
            <a:noFill/>
          </a:ln>
        </p:spPr>
        <p:txBody>
          <a:bodyPr lIns="0" rIns="0" tIns="0" bIns="0" anchor="ctr">
            <a:noAutofit/>
          </a:bodyPr>
          <a:p>
            <a:endParaRPr b="0" lang="en-GB" sz="20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0" name=""/>
          <p:cNvSpPr/>
          <p:nvPr/>
        </p:nvSpPr>
        <p:spPr>
          <a:xfrm>
            <a:off x="3884760" y="8685360"/>
            <a:ext cx="2971080" cy="4564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fld id="{B74EBAA9-4924-4448-9817-10777D9AA677}" type="slidenum">
              <a:rPr b="0" lang="en-US" sz="1200" spc="-1" strike="noStrike">
                <a:solidFill>
                  <a:srgbClr val="000000"/>
                </a:solidFill>
                <a:latin typeface="Arial"/>
              </a:rPr>
              <a:t>&lt;number&gt;</a:t>
            </a:fld>
            <a:endParaRPr b="0" lang="en-GB" sz="1200" spc="-1" strike="noStrike">
              <a:latin typeface="Arial"/>
            </a:endParaRPr>
          </a:p>
        </p:txBody>
      </p:sp>
      <p:sp>
        <p:nvSpPr>
          <p:cNvPr id="341" name="PlaceHolder 1"/>
          <p:cNvSpPr>
            <a:spLocks noGrp="1"/>
          </p:cNvSpPr>
          <p:nvPr>
            <p:ph type="sldImg"/>
          </p:nvPr>
        </p:nvSpPr>
        <p:spPr>
          <a:xfrm>
            <a:off x="1143000" y="685800"/>
            <a:ext cx="4571280" cy="3428280"/>
          </a:xfrm>
          <a:prstGeom prst="rect">
            <a:avLst/>
          </a:prstGeom>
          <a:ln w="0">
            <a:noFill/>
          </a:ln>
        </p:spPr>
      </p:sp>
      <p:sp>
        <p:nvSpPr>
          <p:cNvPr id="342" name="PlaceHolder 2"/>
          <p:cNvSpPr>
            <a:spLocks noGrp="1"/>
          </p:cNvSpPr>
          <p:nvPr>
            <p:ph type="body"/>
          </p:nvPr>
        </p:nvSpPr>
        <p:spPr>
          <a:xfrm>
            <a:off x="685800" y="4343400"/>
            <a:ext cx="5485680" cy="4114080"/>
          </a:xfrm>
          <a:prstGeom prst="rect">
            <a:avLst/>
          </a:prstGeom>
          <a:noFill/>
          <a:ln w="0">
            <a:noFill/>
          </a:ln>
        </p:spPr>
        <p:txBody>
          <a:bodyPr lIns="0" rIns="0" tIns="0" bIns="0" anchor="ctr">
            <a:noAutofit/>
          </a:bodyPr>
          <a:p>
            <a:endParaRPr b="0" lang="en-GB" sz="20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3" name=""/>
          <p:cNvSpPr/>
          <p:nvPr/>
        </p:nvSpPr>
        <p:spPr>
          <a:xfrm>
            <a:off x="3884760" y="8685360"/>
            <a:ext cx="2971080" cy="4564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fld id="{250FAA88-DE2E-4B57-995A-1AF7F7D8AE9C}" type="slidenum">
              <a:rPr b="0" lang="en-US" sz="1200" spc="-1" strike="noStrike">
                <a:solidFill>
                  <a:srgbClr val="000000"/>
                </a:solidFill>
                <a:latin typeface="Arial"/>
              </a:rPr>
              <a:t>&lt;number&gt;</a:t>
            </a:fld>
            <a:endParaRPr b="0" lang="en-GB" sz="1200" spc="-1" strike="noStrike">
              <a:latin typeface="Arial"/>
            </a:endParaRPr>
          </a:p>
        </p:txBody>
      </p:sp>
      <p:sp>
        <p:nvSpPr>
          <p:cNvPr id="314" name="PlaceHolder 1"/>
          <p:cNvSpPr>
            <a:spLocks noGrp="1"/>
          </p:cNvSpPr>
          <p:nvPr>
            <p:ph type="sldImg"/>
          </p:nvPr>
        </p:nvSpPr>
        <p:spPr>
          <a:xfrm>
            <a:off x="1143000" y="685800"/>
            <a:ext cx="4571280" cy="3428280"/>
          </a:xfrm>
          <a:prstGeom prst="rect">
            <a:avLst/>
          </a:prstGeom>
          <a:ln w="0">
            <a:noFill/>
          </a:ln>
        </p:spPr>
      </p:sp>
      <p:sp>
        <p:nvSpPr>
          <p:cNvPr id="315" name="PlaceHolder 2"/>
          <p:cNvSpPr>
            <a:spLocks noGrp="1"/>
          </p:cNvSpPr>
          <p:nvPr>
            <p:ph type="body"/>
          </p:nvPr>
        </p:nvSpPr>
        <p:spPr>
          <a:xfrm>
            <a:off x="685800" y="4343400"/>
            <a:ext cx="5485680" cy="4114080"/>
          </a:xfrm>
          <a:prstGeom prst="rect">
            <a:avLst/>
          </a:prstGeom>
          <a:noFill/>
          <a:ln w="0">
            <a:noFill/>
          </a:ln>
        </p:spPr>
        <p:txBody>
          <a:bodyPr lIns="0" rIns="0" tIns="0" bIns="0" anchor="ctr">
            <a:noAutofit/>
          </a:bodyPr>
          <a:p>
            <a:endParaRPr b="0" lang="en-GB" sz="2000" spc="-1" strike="noStrike">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3" name=""/>
          <p:cNvSpPr/>
          <p:nvPr/>
        </p:nvSpPr>
        <p:spPr>
          <a:xfrm>
            <a:off x="3884760" y="8685360"/>
            <a:ext cx="2971080" cy="4564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fld id="{7F7FAB84-37D0-4A89-BB4B-53E4C71458A0}" type="slidenum">
              <a:rPr b="0" lang="en-US" sz="1200" spc="-1" strike="noStrike">
                <a:solidFill>
                  <a:srgbClr val="000000"/>
                </a:solidFill>
                <a:latin typeface="Arial"/>
              </a:rPr>
              <a:t>&lt;number&gt;</a:t>
            </a:fld>
            <a:endParaRPr b="0" lang="en-GB" sz="1200" spc="-1" strike="noStrike">
              <a:latin typeface="Arial"/>
            </a:endParaRPr>
          </a:p>
        </p:txBody>
      </p:sp>
      <p:sp>
        <p:nvSpPr>
          <p:cNvPr id="344" name="PlaceHolder 1"/>
          <p:cNvSpPr>
            <a:spLocks noGrp="1"/>
          </p:cNvSpPr>
          <p:nvPr>
            <p:ph type="sldImg"/>
          </p:nvPr>
        </p:nvSpPr>
        <p:spPr>
          <a:xfrm>
            <a:off x="1143000" y="685800"/>
            <a:ext cx="4571280" cy="3428280"/>
          </a:xfrm>
          <a:prstGeom prst="rect">
            <a:avLst/>
          </a:prstGeom>
          <a:ln w="0">
            <a:noFill/>
          </a:ln>
        </p:spPr>
      </p:sp>
      <p:sp>
        <p:nvSpPr>
          <p:cNvPr id="345" name="PlaceHolder 2"/>
          <p:cNvSpPr>
            <a:spLocks noGrp="1"/>
          </p:cNvSpPr>
          <p:nvPr>
            <p:ph type="body"/>
          </p:nvPr>
        </p:nvSpPr>
        <p:spPr>
          <a:xfrm>
            <a:off x="685800" y="4343400"/>
            <a:ext cx="5485680" cy="4114080"/>
          </a:xfrm>
          <a:prstGeom prst="rect">
            <a:avLst/>
          </a:prstGeom>
          <a:noFill/>
          <a:ln w="0">
            <a:noFill/>
          </a:ln>
        </p:spPr>
        <p:txBody>
          <a:bodyPr lIns="0" rIns="0" tIns="0" bIns="0" anchor="ctr">
            <a:noAutofit/>
          </a:bodyPr>
          <a:p>
            <a:endParaRPr b="0" lang="en-GB" sz="20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 name=""/>
          <p:cNvSpPr/>
          <p:nvPr/>
        </p:nvSpPr>
        <p:spPr>
          <a:xfrm>
            <a:off x="3884760" y="8685360"/>
            <a:ext cx="2971080" cy="4564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fld id="{54DFF75B-C537-4868-A202-EC683A4BA844}" type="slidenum">
              <a:rPr b="0" lang="en-US" sz="1200" spc="-1" strike="noStrike">
                <a:solidFill>
                  <a:srgbClr val="000000"/>
                </a:solidFill>
                <a:latin typeface="Arial"/>
              </a:rPr>
              <a:t>&lt;number&gt;</a:t>
            </a:fld>
            <a:endParaRPr b="0" lang="en-GB" sz="1200" spc="-1" strike="noStrike">
              <a:latin typeface="Arial"/>
            </a:endParaRPr>
          </a:p>
        </p:txBody>
      </p:sp>
      <p:sp>
        <p:nvSpPr>
          <p:cNvPr id="347" name="PlaceHolder 1"/>
          <p:cNvSpPr>
            <a:spLocks noGrp="1"/>
          </p:cNvSpPr>
          <p:nvPr>
            <p:ph type="sldImg"/>
          </p:nvPr>
        </p:nvSpPr>
        <p:spPr>
          <a:xfrm>
            <a:off x="1143000" y="685800"/>
            <a:ext cx="4571280" cy="3428280"/>
          </a:xfrm>
          <a:prstGeom prst="rect">
            <a:avLst/>
          </a:prstGeom>
          <a:ln w="0">
            <a:noFill/>
          </a:ln>
        </p:spPr>
      </p:sp>
      <p:sp>
        <p:nvSpPr>
          <p:cNvPr id="348" name="PlaceHolder 2"/>
          <p:cNvSpPr>
            <a:spLocks noGrp="1"/>
          </p:cNvSpPr>
          <p:nvPr>
            <p:ph type="body"/>
          </p:nvPr>
        </p:nvSpPr>
        <p:spPr>
          <a:xfrm>
            <a:off x="685800" y="4343400"/>
            <a:ext cx="5485680" cy="4114080"/>
          </a:xfrm>
          <a:prstGeom prst="rect">
            <a:avLst/>
          </a:prstGeom>
          <a:noFill/>
          <a:ln w="0">
            <a:noFill/>
          </a:ln>
        </p:spPr>
        <p:txBody>
          <a:bodyPr lIns="0" rIns="0" tIns="0" bIns="0" anchor="ctr">
            <a:noAutofit/>
          </a:bodyPr>
          <a:p>
            <a:endParaRPr b="0" lang="en-GB" sz="2000" spc="-1" strike="noStrike">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9" name=""/>
          <p:cNvSpPr/>
          <p:nvPr/>
        </p:nvSpPr>
        <p:spPr>
          <a:xfrm>
            <a:off x="3884760" y="8685360"/>
            <a:ext cx="2971080" cy="4564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fld id="{89DDCF38-A4BF-42A9-AAC0-79B2BA06AC86}" type="slidenum">
              <a:rPr b="0" lang="en-US" sz="1200" spc="-1" strike="noStrike">
                <a:solidFill>
                  <a:srgbClr val="000000"/>
                </a:solidFill>
                <a:latin typeface="Arial"/>
              </a:rPr>
              <a:t>&lt;number&gt;</a:t>
            </a:fld>
            <a:endParaRPr b="0" lang="en-GB" sz="1200" spc="-1" strike="noStrike">
              <a:latin typeface="Arial"/>
            </a:endParaRPr>
          </a:p>
        </p:txBody>
      </p:sp>
      <p:sp>
        <p:nvSpPr>
          <p:cNvPr id="350" name="PlaceHolder 1"/>
          <p:cNvSpPr>
            <a:spLocks noGrp="1"/>
          </p:cNvSpPr>
          <p:nvPr>
            <p:ph type="sldImg"/>
          </p:nvPr>
        </p:nvSpPr>
        <p:spPr>
          <a:xfrm>
            <a:off x="1143000" y="685800"/>
            <a:ext cx="4571280" cy="3428280"/>
          </a:xfrm>
          <a:prstGeom prst="rect">
            <a:avLst/>
          </a:prstGeom>
          <a:ln w="0">
            <a:noFill/>
          </a:ln>
        </p:spPr>
      </p:sp>
      <p:sp>
        <p:nvSpPr>
          <p:cNvPr id="351" name="PlaceHolder 2"/>
          <p:cNvSpPr>
            <a:spLocks noGrp="1"/>
          </p:cNvSpPr>
          <p:nvPr>
            <p:ph type="body"/>
          </p:nvPr>
        </p:nvSpPr>
        <p:spPr>
          <a:xfrm>
            <a:off x="685800" y="4343400"/>
            <a:ext cx="5485680" cy="4114080"/>
          </a:xfrm>
          <a:prstGeom prst="rect">
            <a:avLst/>
          </a:prstGeom>
          <a:noFill/>
          <a:ln w="0">
            <a:noFill/>
          </a:ln>
        </p:spPr>
        <p:txBody>
          <a:bodyPr lIns="0" rIns="0" tIns="0" bIns="0" anchor="ctr">
            <a:noAutofit/>
          </a:bodyPr>
          <a:p>
            <a:endParaRPr b="0" lang="en-GB" sz="20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
          <p:cNvSpPr/>
          <p:nvPr/>
        </p:nvSpPr>
        <p:spPr>
          <a:xfrm>
            <a:off x="3884760" y="8685360"/>
            <a:ext cx="2971080" cy="4564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fld id="{2DF7A47D-9872-4FB5-AAA1-733246D80072}" type="slidenum">
              <a:rPr b="0" lang="en-US" sz="1200" spc="-1" strike="noStrike">
                <a:solidFill>
                  <a:srgbClr val="000000"/>
                </a:solidFill>
                <a:latin typeface="Arial"/>
              </a:rPr>
              <a:t>&lt;number&gt;</a:t>
            </a:fld>
            <a:endParaRPr b="0" lang="en-GB" sz="1200" spc="-1" strike="noStrike">
              <a:latin typeface="Arial"/>
            </a:endParaRPr>
          </a:p>
        </p:txBody>
      </p:sp>
      <p:sp>
        <p:nvSpPr>
          <p:cNvPr id="317" name="PlaceHolder 1"/>
          <p:cNvSpPr>
            <a:spLocks noGrp="1"/>
          </p:cNvSpPr>
          <p:nvPr>
            <p:ph type="sldImg"/>
          </p:nvPr>
        </p:nvSpPr>
        <p:spPr>
          <a:xfrm>
            <a:off x="1143000" y="685800"/>
            <a:ext cx="4571280" cy="3428280"/>
          </a:xfrm>
          <a:prstGeom prst="rect">
            <a:avLst/>
          </a:prstGeom>
          <a:ln w="0">
            <a:noFill/>
          </a:ln>
        </p:spPr>
      </p:sp>
      <p:sp>
        <p:nvSpPr>
          <p:cNvPr id="318" name="PlaceHolder 2"/>
          <p:cNvSpPr>
            <a:spLocks noGrp="1"/>
          </p:cNvSpPr>
          <p:nvPr>
            <p:ph type="body"/>
          </p:nvPr>
        </p:nvSpPr>
        <p:spPr>
          <a:xfrm>
            <a:off x="685800" y="4343400"/>
            <a:ext cx="5485680" cy="4114080"/>
          </a:xfrm>
          <a:prstGeom prst="rect">
            <a:avLst/>
          </a:prstGeom>
          <a:noFill/>
          <a:ln w="0">
            <a:noFill/>
          </a:ln>
        </p:spPr>
        <p:txBody>
          <a:bodyPr lIns="0" rIns="0" tIns="0" bIns="0" anchor="ctr">
            <a:noAutofit/>
          </a:bodyPr>
          <a:p>
            <a:endParaRPr b="0" lang="en-GB" sz="2000" spc="-1" strike="noStrike">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2" name=""/>
          <p:cNvSpPr/>
          <p:nvPr/>
        </p:nvSpPr>
        <p:spPr>
          <a:xfrm>
            <a:off x="3884760" y="8685360"/>
            <a:ext cx="2971080" cy="4564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fld id="{76AFD8B7-D8F4-4D3B-BAC2-C678772AEF8E}" type="slidenum">
              <a:rPr b="0" lang="en-US" sz="1200" spc="-1" strike="noStrike">
                <a:solidFill>
                  <a:srgbClr val="000000"/>
                </a:solidFill>
                <a:latin typeface="Arial"/>
              </a:rPr>
              <a:t>&lt;number&gt;</a:t>
            </a:fld>
            <a:endParaRPr b="0" lang="en-GB" sz="1200" spc="-1" strike="noStrike">
              <a:latin typeface="Arial"/>
            </a:endParaRPr>
          </a:p>
        </p:txBody>
      </p:sp>
      <p:sp>
        <p:nvSpPr>
          <p:cNvPr id="353" name="PlaceHolder 1"/>
          <p:cNvSpPr>
            <a:spLocks noGrp="1"/>
          </p:cNvSpPr>
          <p:nvPr>
            <p:ph type="sldImg"/>
          </p:nvPr>
        </p:nvSpPr>
        <p:spPr>
          <a:xfrm>
            <a:off x="1143000" y="685800"/>
            <a:ext cx="4571280" cy="3428280"/>
          </a:xfrm>
          <a:prstGeom prst="rect">
            <a:avLst/>
          </a:prstGeom>
          <a:ln w="0">
            <a:noFill/>
          </a:ln>
        </p:spPr>
      </p:sp>
      <p:sp>
        <p:nvSpPr>
          <p:cNvPr id="354" name="PlaceHolder 2"/>
          <p:cNvSpPr>
            <a:spLocks noGrp="1"/>
          </p:cNvSpPr>
          <p:nvPr>
            <p:ph type="body"/>
          </p:nvPr>
        </p:nvSpPr>
        <p:spPr>
          <a:xfrm>
            <a:off x="685800" y="4343400"/>
            <a:ext cx="5485680" cy="4114080"/>
          </a:xfrm>
          <a:prstGeom prst="rect">
            <a:avLst/>
          </a:prstGeom>
          <a:noFill/>
          <a:ln w="0">
            <a:noFill/>
          </a:ln>
        </p:spPr>
        <p:txBody>
          <a:bodyPr lIns="0" rIns="0" tIns="0" bIns="0" anchor="ctr">
            <a:noAutofit/>
          </a:bodyPr>
          <a:p>
            <a:endParaRPr b="0" lang="en-GB" sz="2000" spc="-1" strike="noStrike">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5" name=""/>
          <p:cNvSpPr/>
          <p:nvPr/>
        </p:nvSpPr>
        <p:spPr>
          <a:xfrm>
            <a:off x="3884760" y="8685360"/>
            <a:ext cx="2971080" cy="4564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fld id="{7B9F17E4-2B35-4DED-A15D-AA7E0EA08D66}" type="slidenum">
              <a:rPr b="0" lang="en-US" sz="1200" spc="-1" strike="noStrike">
                <a:solidFill>
                  <a:srgbClr val="000000"/>
                </a:solidFill>
                <a:latin typeface="Arial"/>
              </a:rPr>
              <a:t>&lt;number&gt;</a:t>
            </a:fld>
            <a:endParaRPr b="0" lang="en-GB" sz="1200" spc="-1" strike="noStrike">
              <a:latin typeface="Arial"/>
            </a:endParaRPr>
          </a:p>
        </p:txBody>
      </p:sp>
      <p:sp>
        <p:nvSpPr>
          <p:cNvPr id="356" name="PlaceHolder 1"/>
          <p:cNvSpPr>
            <a:spLocks noGrp="1"/>
          </p:cNvSpPr>
          <p:nvPr>
            <p:ph type="sldImg"/>
          </p:nvPr>
        </p:nvSpPr>
        <p:spPr>
          <a:xfrm>
            <a:off x="1143000" y="685800"/>
            <a:ext cx="4571280" cy="3428280"/>
          </a:xfrm>
          <a:prstGeom prst="rect">
            <a:avLst/>
          </a:prstGeom>
          <a:ln w="0">
            <a:noFill/>
          </a:ln>
        </p:spPr>
      </p:sp>
      <p:sp>
        <p:nvSpPr>
          <p:cNvPr id="357" name="PlaceHolder 2"/>
          <p:cNvSpPr>
            <a:spLocks noGrp="1"/>
          </p:cNvSpPr>
          <p:nvPr>
            <p:ph type="body"/>
          </p:nvPr>
        </p:nvSpPr>
        <p:spPr>
          <a:xfrm>
            <a:off x="685800" y="4343400"/>
            <a:ext cx="5485680" cy="4114080"/>
          </a:xfrm>
          <a:prstGeom prst="rect">
            <a:avLst/>
          </a:prstGeom>
          <a:noFill/>
          <a:ln w="0">
            <a:noFill/>
          </a:ln>
        </p:spPr>
        <p:txBody>
          <a:bodyPr lIns="0" rIns="0" tIns="0" bIns="0" anchor="ctr">
            <a:noAutofit/>
          </a:bodyPr>
          <a:p>
            <a:endParaRPr b="0" lang="en-GB" sz="2000" spc="-1" strike="noStrike">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8" name=""/>
          <p:cNvSpPr/>
          <p:nvPr/>
        </p:nvSpPr>
        <p:spPr>
          <a:xfrm>
            <a:off x="3884760" y="8685360"/>
            <a:ext cx="2971080" cy="4564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fld id="{D3FF653A-CB05-4515-87D7-FB5D2D045CE1}" type="slidenum">
              <a:rPr b="0" lang="en-US" sz="1200" spc="-1" strike="noStrike">
                <a:solidFill>
                  <a:srgbClr val="000000"/>
                </a:solidFill>
                <a:latin typeface="Arial"/>
              </a:rPr>
              <a:t>&lt;number&gt;</a:t>
            </a:fld>
            <a:endParaRPr b="0" lang="en-GB" sz="1200" spc="-1" strike="noStrike">
              <a:latin typeface="Arial"/>
            </a:endParaRPr>
          </a:p>
        </p:txBody>
      </p:sp>
      <p:sp>
        <p:nvSpPr>
          <p:cNvPr id="359" name="PlaceHolder 1"/>
          <p:cNvSpPr>
            <a:spLocks noGrp="1"/>
          </p:cNvSpPr>
          <p:nvPr>
            <p:ph type="sldImg"/>
          </p:nvPr>
        </p:nvSpPr>
        <p:spPr>
          <a:xfrm>
            <a:off x="1143000" y="685800"/>
            <a:ext cx="4571280" cy="3428280"/>
          </a:xfrm>
          <a:prstGeom prst="rect">
            <a:avLst/>
          </a:prstGeom>
          <a:ln w="0">
            <a:noFill/>
          </a:ln>
        </p:spPr>
      </p:sp>
      <p:sp>
        <p:nvSpPr>
          <p:cNvPr id="360" name="PlaceHolder 2"/>
          <p:cNvSpPr>
            <a:spLocks noGrp="1"/>
          </p:cNvSpPr>
          <p:nvPr>
            <p:ph type="body"/>
          </p:nvPr>
        </p:nvSpPr>
        <p:spPr>
          <a:xfrm>
            <a:off x="685800" y="4343400"/>
            <a:ext cx="5485680" cy="4114080"/>
          </a:xfrm>
          <a:prstGeom prst="rect">
            <a:avLst/>
          </a:prstGeom>
          <a:noFill/>
          <a:ln w="0">
            <a:noFill/>
          </a:ln>
        </p:spPr>
        <p:txBody>
          <a:bodyPr lIns="0" rIns="0" tIns="0" bIns="0" anchor="ctr">
            <a:noAutofit/>
          </a:bodyPr>
          <a:p>
            <a:endParaRPr b="0" lang="en-GB" sz="2000" spc="-1" strike="noStrike">
              <a:latin typeface="Arial"/>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1" name=""/>
          <p:cNvSpPr/>
          <p:nvPr/>
        </p:nvSpPr>
        <p:spPr>
          <a:xfrm>
            <a:off x="3884760" y="8685360"/>
            <a:ext cx="2971080" cy="4564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fld id="{2AA6C175-1374-46FE-9835-CC8A8CFF3DF7}" type="slidenum">
              <a:rPr b="0" lang="en-US" sz="1200" spc="-1" strike="noStrike">
                <a:solidFill>
                  <a:srgbClr val="000000"/>
                </a:solidFill>
                <a:latin typeface="Arial"/>
              </a:rPr>
              <a:t>&lt;number&gt;</a:t>
            </a:fld>
            <a:endParaRPr b="0" lang="en-GB" sz="1200" spc="-1" strike="noStrike">
              <a:latin typeface="Arial"/>
            </a:endParaRPr>
          </a:p>
        </p:txBody>
      </p:sp>
      <p:sp>
        <p:nvSpPr>
          <p:cNvPr id="362" name="PlaceHolder 1"/>
          <p:cNvSpPr>
            <a:spLocks noGrp="1"/>
          </p:cNvSpPr>
          <p:nvPr>
            <p:ph type="sldImg"/>
          </p:nvPr>
        </p:nvSpPr>
        <p:spPr>
          <a:xfrm>
            <a:off x="1143000" y="685800"/>
            <a:ext cx="4571280" cy="3428280"/>
          </a:xfrm>
          <a:prstGeom prst="rect">
            <a:avLst/>
          </a:prstGeom>
          <a:ln w="0">
            <a:noFill/>
          </a:ln>
        </p:spPr>
      </p:sp>
      <p:sp>
        <p:nvSpPr>
          <p:cNvPr id="363" name="PlaceHolder 2"/>
          <p:cNvSpPr>
            <a:spLocks noGrp="1"/>
          </p:cNvSpPr>
          <p:nvPr>
            <p:ph type="body"/>
          </p:nvPr>
        </p:nvSpPr>
        <p:spPr>
          <a:xfrm>
            <a:off x="685800" y="4343400"/>
            <a:ext cx="5485680" cy="4114080"/>
          </a:xfrm>
          <a:prstGeom prst="rect">
            <a:avLst/>
          </a:prstGeom>
          <a:noFill/>
          <a:ln w="0">
            <a:noFill/>
          </a:ln>
        </p:spPr>
        <p:txBody>
          <a:bodyPr lIns="0" rIns="0" tIns="0" bIns="0" anchor="ctr">
            <a:noAutofit/>
          </a:bodyPr>
          <a:p>
            <a:endParaRPr b="0" lang="en-GB" sz="2000" spc="-1" strike="noStrike">
              <a:latin typeface="Arial"/>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4" name=""/>
          <p:cNvSpPr/>
          <p:nvPr/>
        </p:nvSpPr>
        <p:spPr>
          <a:xfrm>
            <a:off x="3884760" y="8685360"/>
            <a:ext cx="2971080" cy="4564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fld id="{3D70878C-7717-41C7-9729-B8E2417619A6}" type="slidenum">
              <a:rPr b="0" lang="en-US" sz="1200" spc="-1" strike="noStrike">
                <a:solidFill>
                  <a:srgbClr val="000000"/>
                </a:solidFill>
                <a:latin typeface="Arial"/>
              </a:rPr>
              <a:t>&lt;number&gt;</a:t>
            </a:fld>
            <a:endParaRPr b="0" lang="en-GB" sz="1200" spc="-1" strike="noStrike">
              <a:latin typeface="Arial"/>
            </a:endParaRPr>
          </a:p>
        </p:txBody>
      </p:sp>
      <p:sp>
        <p:nvSpPr>
          <p:cNvPr id="365" name="PlaceHolder 1"/>
          <p:cNvSpPr>
            <a:spLocks noGrp="1"/>
          </p:cNvSpPr>
          <p:nvPr>
            <p:ph type="sldImg"/>
          </p:nvPr>
        </p:nvSpPr>
        <p:spPr>
          <a:xfrm>
            <a:off x="1143000" y="685800"/>
            <a:ext cx="4571280" cy="3428280"/>
          </a:xfrm>
          <a:prstGeom prst="rect">
            <a:avLst/>
          </a:prstGeom>
          <a:ln w="0">
            <a:noFill/>
          </a:ln>
        </p:spPr>
      </p:sp>
      <p:sp>
        <p:nvSpPr>
          <p:cNvPr id="366" name="PlaceHolder 2"/>
          <p:cNvSpPr>
            <a:spLocks noGrp="1"/>
          </p:cNvSpPr>
          <p:nvPr>
            <p:ph type="body"/>
          </p:nvPr>
        </p:nvSpPr>
        <p:spPr>
          <a:xfrm>
            <a:off x="685800" y="4343400"/>
            <a:ext cx="5485680" cy="4114080"/>
          </a:xfrm>
          <a:prstGeom prst="rect">
            <a:avLst/>
          </a:prstGeom>
          <a:noFill/>
          <a:ln w="0">
            <a:noFill/>
          </a:ln>
        </p:spPr>
        <p:txBody>
          <a:bodyPr lIns="0" rIns="0" tIns="0" bIns="0" anchor="ctr">
            <a:noAutofit/>
          </a:bodyPr>
          <a:p>
            <a:endParaRPr b="0" lang="en-GB" sz="2000" spc="-1" strike="noStrike">
              <a:latin typeface="Arial"/>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7" name=""/>
          <p:cNvSpPr/>
          <p:nvPr/>
        </p:nvSpPr>
        <p:spPr>
          <a:xfrm>
            <a:off x="3884760" y="8685360"/>
            <a:ext cx="2971080" cy="4564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fld id="{1CFA1B37-03ED-40FE-B9B8-8A9F7662B862}" type="slidenum">
              <a:rPr b="0" lang="en-US" sz="1200" spc="-1" strike="noStrike">
                <a:solidFill>
                  <a:srgbClr val="000000"/>
                </a:solidFill>
                <a:latin typeface="Arial"/>
              </a:rPr>
              <a:t>&lt;number&gt;</a:t>
            </a:fld>
            <a:endParaRPr b="0" lang="en-GB" sz="1200" spc="-1" strike="noStrike">
              <a:latin typeface="Arial"/>
            </a:endParaRPr>
          </a:p>
        </p:txBody>
      </p:sp>
      <p:sp>
        <p:nvSpPr>
          <p:cNvPr id="368" name="PlaceHolder 1"/>
          <p:cNvSpPr>
            <a:spLocks noGrp="1"/>
          </p:cNvSpPr>
          <p:nvPr>
            <p:ph type="sldImg"/>
          </p:nvPr>
        </p:nvSpPr>
        <p:spPr>
          <a:xfrm>
            <a:off x="1143000" y="685800"/>
            <a:ext cx="4571280" cy="3428280"/>
          </a:xfrm>
          <a:prstGeom prst="rect">
            <a:avLst/>
          </a:prstGeom>
          <a:ln w="0">
            <a:noFill/>
          </a:ln>
        </p:spPr>
      </p:sp>
      <p:sp>
        <p:nvSpPr>
          <p:cNvPr id="369" name="PlaceHolder 2"/>
          <p:cNvSpPr>
            <a:spLocks noGrp="1"/>
          </p:cNvSpPr>
          <p:nvPr>
            <p:ph type="body"/>
          </p:nvPr>
        </p:nvSpPr>
        <p:spPr>
          <a:xfrm>
            <a:off x="685800" y="4343400"/>
            <a:ext cx="5485680" cy="4114080"/>
          </a:xfrm>
          <a:prstGeom prst="rect">
            <a:avLst/>
          </a:prstGeom>
          <a:noFill/>
          <a:ln w="0">
            <a:noFill/>
          </a:ln>
        </p:spPr>
        <p:txBody>
          <a:bodyPr lIns="0" rIns="0" tIns="0" bIns="0" anchor="ctr">
            <a:noAutofit/>
          </a:bodyPr>
          <a:p>
            <a:endParaRPr b="0" lang="en-GB" sz="2000" spc="-1" strike="noStrike">
              <a:latin typeface="Arial"/>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 name=""/>
          <p:cNvSpPr/>
          <p:nvPr/>
        </p:nvSpPr>
        <p:spPr>
          <a:xfrm>
            <a:off x="3884760" y="8685360"/>
            <a:ext cx="2971080" cy="4564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fld id="{46729925-C0CB-4D17-B92B-A7504E891D2A}" type="slidenum">
              <a:rPr b="0" lang="en-US" sz="1200" spc="-1" strike="noStrike">
                <a:solidFill>
                  <a:srgbClr val="000000"/>
                </a:solidFill>
                <a:latin typeface="Arial"/>
              </a:rPr>
              <a:t>&lt;number&gt;</a:t>
            </a:fld>
            <a:endParaRPr b="0" lang="en-GB" sz="1200" spc="-1" strike="noStrike">
              <a:latin typeface="Arial"/>
            </a:endParaRPr>
          </a:p>
        </p:txBody>
      </p:sp>
      <p:sp>
        <p:nvSpPr>
          <p:cNvPr id="371" name="PlaceHolder 1"/>
          <p:cNvSpPr>
            <a:spLocks noGrp="1"/>
          </p:cNvSpPr>
          <p:nvPr>
            <p:ph type="sldImg"/>
          </p:nvPr>
        </p:nvSpPr>
        <p:spPr>
          <a:xfrm>
            <a:off x="1143000" y="685800"/>
            <a:ext cx="4571280" cy="3428280"/>
          </a:xfrm>
          <a:prstGeom prst="rect">
            <a:avLst/>
          </a:prstGeom>
          <a:ln w="0">
            <a:noFill/>
          </a:ln>
        </p:spPr>
      </p:sp>
      <p:sp>
        <p:nvSpPr>
          <p:cNvPr id="372" name="PlaceHolder 2"/>
          <p:cNvSpPr>
            <a:spLocks noGrp="1"/>
          </p:cNvSpPr>
          <p:nvPr>
            <p:ph type="body"/>
          </p:nvPr>
        </p:nvSpPr>
        <p:spPr>
          <a:xfrm>
            <a:off x="685800" y="4343400"/>
            <a:ext cx="5485680" cy="4114080"/>
          </a:xfrm>
          <a:prstGeom prst="rect">
            <a:avLst/>
          </a:prstGeom>
          <a:noFill/>
          <a:ln w="0">
            <a:noFill/>
          </a:ln>
        </p:spPr>
        <p:txBody>
          <a:bodyPr lIns="0" rIns="0" tIns="0" bIns="0" anchor="ctr">
            <a:noAutofit/>
          </a:bodyPr>
          <a:p>
            <a:endParaRPr b="0" lang="en-GB" sz="2000" spc="-1" strike="noStrike">
              <a:latin typeface="Arial"/>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3" name=""/>
          <p:cNvSpPr/>
          <p:nvPr/>
        </p:nvSpPr>
        <p:spPr>
          <a:xfrm>
            <a:off x="3884760" y="8685360"/>
            <a:ext cx="2971080" cy="4564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fld id="{2CDDC152-F981-4AD2-B344-8CD5703C939C}" type="slidenum">
              <a:rPr b="0" lang="en-US" sz="1200" spc="-1" strike="noStrike">
                <a:solidFill>
                  <a:srgbClr val="000000"/>
                </a:solidFill>
                <a:latin typeface="Arial"/>
              </a:rPr>
              <a:t>&lt;number&gt;</a:t>
            </a:fld>
            <a:endParaRPr b="0" lang="en-GB" sz="1200" spc="-1" strike="noStrike">
              <a:latin typeface="Arial"/>
            </a:endParaRPr>
          </a:p>
        </p:txBody>
      </p:sp>
      <p:sp>
        <p:nvSpPr>
          <p:cNvPr id="374" name="PlaceHolder 1"/>
          <p:cNvSpPr>
            <a:spLocks noGrp="1"/>
          </p:cNvSpPr>
          <p:nvPr>
            <p:ph type="sldImg"/>
          </p:nvPr>
        </p:nvSpPr>
        <p:spPr>
          <a:xfrm>
            <a:off x="1143000" y="685800"/>
            <a:ext cx="4571280" cy="3428280"/>
          </a:xfrm>
          <a:prstGeom prst="rect">
            <a:avLst/>
          </a:prstGeom>
          <a:ln w="0">
            <a:noFill/>
          </a:ln>
        </p:spPr>
      </p:sp>
      <p:sp>
        <p:nvSpPr>
          <p:cNvPr id="375" name="PlaceHolder 2"/>
          <p:cNvSpPr>
            <a:spLocks noGrp="1"/>
          </p:cNvSpPr>
          <p:nvPr>
            <p:ph type="body"/>
          </p:nvPr>
        </p:nvSpPr>
        <p:spPr>
          <a:xfrm>
            <a:off x="685800" y="4343400"/>
            <a:ext cx="5485680" cy="4114080"/>
          </a:xfrm>
          <a:prstGeom prst="rect">
            <a:avLst/>
          </a:prstGeom>
          <a:noFill/>
          <a:ln w="0">
            <a:noFill/>
          </a:ln>
        </p:spPr>
        <p:txBody>
          <a:bodyPr lIns="0" rIns="0" tIns="0" bIns="0" anchor="ctr">
            <a:noAutofit/>
          </a:bodyPr>
          <a:p>
            <a:endParaRPr b="0" lang="en-GB" sz="2000" spc="-1" strike="noStrike">
              <a:latin typeface="Arial"/>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6" name=""/>
          <p:cNvSpPr/>
          <p:nvPr/>
        </p:nvSpPr>
        <p:spPr>
          <a:xfrm>
            <a:off x="3884760" y="8685360"/>
            <a:ext cx="2971080" cy="4564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fld id="{AA17BEF0-BC4E-4C44-BC9A-22A1AC6357F2}" type="slidenum">
              <a:rPr b="0" lang="en-US" sz="1200" spc="-1" strike="noStrike">
                <a:solidFill>
                  <a:srgbClr val="000000"/>
                </a:solidFill>
                <a:latin typeface="Arial"/>
              </a:rPr>
              <a:t>&lt;number&gt;</a:t>
            </a:fld>
            <a:endParaRPr b="0" lang="en-GB" sz="1200" spc="-1" strike="noStrike">
              <a:latin typeface="Arial"/>
            </a:endParaRPr>
          </a:p>
        </p:txBody>
      </p:sp>
      <p:sp>
        <p:nvSpPr>
          <p:cNvPr id="377" name="PlaceHolder 1"/>
          <p:cNvSpPr>
            <a:spLocks noGrp="1"/>
          </p:cNvSpPr>
          <p:nvPr>
            <p:ph type="sldImg"/>
          </p:nvPr>
        </p:nvSpPr>
        <p:spPr>
          <a:xfrm>
            <a:off x="1143000" y="685800"/>
            <a:ext cx="4571280" cy="3428280"/>
          </a:xfrm>
          <a:prstGeom prst="rect">
            <a:avLst/>
          </a:prstGeom>
          <a:ln w="0">
            <a:noFill/>
          </a:ln>
        </p:spPr>
      </p:sp>
      <p:sp>
        <p:nvSpPr>
          <p:cNvPr id="378" name="PlaceHolder 2"/>
          <p:cNvSpPr>
            <a:spLocks noGrp="1"/>
          </p:cNvSpPr>
          <p:nvPr>
            <p:ph type="body"/>
          </p:nvPr>
        </p:nvSpPr>
        <p:spPr>
          <a:xfrm>
            <a:off x="685800" y="4343400"/>
            <a:ext cx="5485680" cy="4114080"/>
          </a:xfrm>
          <a:prstGeom prst="rect">
            <a:avLst/>
          </a:prstGeom>
          <a:noFill/>
          <a:ln w="0">
            <a:noFill/>
          </a:ln>
        </p:spPr>
        <p:txBody>
          <a:bodyPr lIns="0" rIns="0" tIns="0" bIns="0" anchor="ctr">
            <a:noAutofit/>
          </a:bodyPr>
          <a:p>
            <a:endParaRPr b="0" lang="en-GB" sz="20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9" name=""/>
          <p:cNvSpPr/>
          <p:nvPr/>
        </p:nvSpPr>
        <p:spPr>
          <a:xfrm>
            <a:off x="3884760" y="8685360"/>
            <a:ext cx="2971080" cy="4564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fld id="{AFD09A71-2EB4-4194-822B-4D20B2B806B1}" type="slidenum">
              <a:rPr b="0" lang="en-US" sz="1200" spc="-1" strike="noStrike">
                <a:solidFill>
                  <a:srgbClr val="000000"/>
                </a:solidFill>
                <a:latin typeface="Arial"/>
              </a:rPr>
              <a:t>&lt;number&gt;</a:t>
            </a:fld>
            <a:endParaRPr b="0" lang="en-GB" sz="1200" spc="-1" strike="noStrike">
              <a:latin typeface="Arial"/>
            </a:endParaRPr>
          </a:p>
        </p:txBody>
      </p:sp>
      <p:sp>
        <p:nvSpPr>
          <p:cNvPr id="320" name="PlaceHolder 1"/>
          <p:cNvSpPr>
            <a:spLocks noGrp="1"/>
          </p:cNvSpPr>
          <p:nvPr>
            <p:ph type="sldImg"/>
          </p:nvPr>
        </p:nvSpPr>
        <p:spPr>
          <a:xfrm>
            <a:off x="1143000" y="685800"/>
            <a:ext cx="4571280" cy="3428280"/>
          </a:xfrm>
          <a:prstGeom prst="rect">
            <a:avLst/>
          </a:prstGeom>
          <a:ln w="0">
            <a:noFill/>
          </a:ln>
        </p:spPr>
      </p:sp>
      <p:sp>
        <p:nvSpPr>
          <p:cNvPr id="321" name="PlaceHolder 2"/>
          <p:cNvSpPr>
            <a:spLocks noGrp="1"/>
          </p:cNvSpPr>
          <p:nvPr>
            <p:ph type="body"/>
          </p:nvPr>
        </p:nvSpPr>
        <p:spPr>
          <a:xfrm>
            <a:off x="685800" y="4343400"/>
            <a:ext cx="5485680" cy="4114080"/>
          </a:xfrm>
          <a:prstGeom prst="rect">
            <a:avLst/>
          </a:prstGeom>
          <a:noFill/>
          <a:ln w="0">
            <a:noFill/>
          </a:ln>
        </p:spPr>
        <p:txBody>
          <a:bodyPr lIns="0" rIns="0" tIns="0" bIns="0" anchor="ctr">
            <a:noAutofit/>
          </a:bodyPr>
          <a:p>
            <a:endParaRPr b="0" lang="en-GB" sz="20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
          <p:cNvSpPr/>
          <p:nvPr/>
        </p:nvSpPr>
        <p:spPr>
          <a:xfrm>
            <a:off x="3884760" y="8685360"/>
            <a:ext cx="2971080" cy="4564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fld id="{E965995D-AA73-42A8-94A3-5F722390955C}" type="slidenum">
              <a:rPr b="0" lang="en-US" sz="1200" spc="-1" strike="noStrike">
                <a:solidFill>
                  <a:srgbClr val="000000"/>
                </a:solidFill>
                <a:latin typeface="Arial"/>
              </a:rPr>
              <a:t>&lt;number&gt;</a:t>
            </a:fld>
            <a:endParaRPr b="0" lang="en-GB" sz="1200" spc="-1" strike="noStrike">
              <a:latin typeface="Arial"/>
            </a:endParaRPr>
          </a:p>
        </p:txBody>
      </p:sp>
      <p:sp>
        <p:nvSpPr>
          <p:cNvPr id="323" name="PlaceHolder 1"/>
          <p:cNvSpPr>
            <a:spLocks noGrp="1"/>
          </p:cNvSpPr>
          <p:nvPr>
            <p:ph type="sldImg"/>
          </p:nvPr>
        </p:nvSpPr>
        <p:spPr>
          <a:xfrm>
            <a:off x="1143000" y="685800"/>
            <a:ext cx="4571280" cy="3428280"/>
          </a:xfrm>
          <a:prstGeom prst="rect">
            <a:avLst/>
          </a:prstGeom>
          <a:ln w="0">
            <a:noFill/>
          </a:ln>
        </p:spPr>
      </p:sp>
      <p:sp>
        <p:nvSpPr>
          <p:cNvPr id="324" name="PlaceHolder 2"/>
          <p:cNvSpPr>
            <a:spLocks noGrp="1"/>
          </p:cNvSpPr>
          <p:nvPr>
            <p:ph type="body"/>
          </p:nvPr>
        </p:nvSpPr>
        <p:spPr>
          <a:xfrm>
            <a:off x="685800" y="4343400"/>
            <a:ext cx="5485680" cy="4114080"/>
          </a:xfrm>
          <a:prstGeom prst="rect">
            <a:avLst/>
          </a:prstGeom>
          <a:noFill/>
          <a:ln w="0">
            <a:noFill/>
          </a:ln>
        </p:spPr>
        <p:txBody>
          <a:bodyPr lIns="0" rIns="0" tIns="0" bIns="0" anchor="ctr">
            <a:noAutofit/>
          </a:bodyPr>
          <a:p>
            <a:endParaRPr b="0" lang="en-GB" sz="20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
          <p:cNvSpPr/>
          <p:nvPr/>
        </p:nvSpPr>
        <p:spPr>
          <a:xfrm>
            <a:off x="3884760" y="8685360"/>
            <a:ext cx="2971080" cy="4564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fld id="{729B8BA5-FA86-439D-9936-2472B5BE78AC}" type="slidenum">
              <a:rPr b="0" lang="en-US" sz="1200" spc="-1" strike="noStrike">
                <a:solidFill>
                  <a:srgbClr val="000000"/>
                </a:solidFill>
                <a:latin typeface="Arial"/>
              </a:rPr>
              <a:t>&lt;number&gt;</a:t>
            </a:fld>
            <a:endParaRPr b="0" lang="en-GB" sz="1200" spc="-1" strike="noStrike">
              <a:latin typeface="Arial"/>
            </a:endParaRPr>
          </a:p>
        </p:txBody>
      </p:sp>
      <p:sp>
        <p:nvSpPr>
          <p:cNvPr id="326" name="PlaceHolder 1"/>
          <p:cNvSpPr>
            <a:spLocks noGrp="1"/>
          </p:cNvSpPr>
          <p:nvPr>
            <p:ph type="sldImg"/>
          </p:nvPr>
        </p:nvSpPr>
        <p:spPr>
          <a:xfrm>
            <a:off x="1143000" y="685800"/>
            <a:ext cx="4571280" cy="3428280"/>
          </a:xfrm>
          <a:prstGeom prst="rect">
            <a:avLst/>
          </a:prstGeom>
          <a:ln w="0">
            <a:noFill/>
          </a:ln>
        </p:spPr>
      </p:sp>
      <p:sp>
        <p:nvSpPr>
          <p:cNvPr id="327" name="PlaceHolder 2"/>
          <p:cNvSpPr>
            <a:spLocks noGrp="1"/>
          </p:cNvSpPr>
          <p:nvPr>
            <p:ph type="body"/>
          </p:nvPr>
        </p:nvSpPr>
        <p:spPr>
          <a:xfrm>
            <a:off x="685800" y="4343400"/>
            <a:ext cx="5485680" cy="4114080"/>
          </a:xfrm>
          <a:prstGeom prst="rect">
            <a:avLst/>
          </a:prstGeom>
          <a:noFill/>
          <a:ln w="0">
            <a:noFill/>
          </a:ln>
        </p:spPr>
        <p:txBody>
          <a:bodyPr lIns="0" rIns="0" tIns="0" bIns="0" anchor="ctr">
            <a:noAutofit/>
          </a:bodyPr>
          <a:p>
            <a:endParaRPr b="0" lang="en-GB" sz="20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
          <p:cNvSpPr/>
          <p:nvPr/>
        </p:nvSpPr>
        <p:spPr>
          <a:xfrm>
            <a:off x="3884760" y="8685360"/>
            <a:ext cx="2971080" cy="4564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fld id="{0E98E692-67FF-4C37-8AFC-CE6E720A7319}" type="slidenum">
              <a:rPr b="0" lang="en-US" sz="1200" spc="-1" strike="noStrike">
                <a:solidFill>
                  <a:srgbClr val="000000"/>
                </a:solidFill>
                <a:latin typeface="Arial"/>
              </a:rPr>
              <a:t>&lt;number&gt;</a:t>
            </a:fld>
            <a:endParaRPr b="0" lang="en-GB" sz="1200" spc="-1" strike="noStrike">
              <a:latin typeface="Arial"/>
            </a:endParaRPr>
          </a:p>
        </p:txBody>
      </p:sp>
      <p:sp>
        <p:nvSpPr>
          <p:cNvPr id="329" name="PlaceHolder 1"/>
          <p:cNvSpPr>
            <a:spLocks noGrp="1"/>
          </p:cNvSpPr>
          <p:nvPr>
            <p:ph type="sldImg"/>
          </p:nvPr>
        </p:nvSpPr>
        <p:spPr>
          <a:xfrm>
            <a:off x="1143000" y="685800"/>
            <a:ext cx="4571280" cy="3428280"/>
          </a:xfrm>
          <a:prstGeom prst="rect">
            <a:avLst/>
          </a:prstGeom>
          <a:ln w="0">
            <a:noFill/>
          </a:ln>
        </p:spPr>
      </p:sp>
      <p:sp>
        <p:nvSpPr>
          <p:cNvPr id="330" name="PlaceHolder 2"/>
          <p:cNvSpPr>
            <a:spLocks noGrp="1"/>
          </p:cNvSpPr>
          <p:nvPr>
            <p:ph type="body"/>
          </p:nvPr>
        </p:nvSpPr>
        <p:spPr>
          <a:xfrm>
            <a:off x="685800" y="4343400"/>
            <a:ext cx="5485680" cy="4114080"/>
          </a:xfrm>
          <a:prstGeom prst="rect">
            <a:avLst/>
          </a:prstGeom>
          <a:noFill/>
          <a:ln w="0">
            <a:noFill/>
          </a:ln>
        </p:spPr>
        <p:txBody>
          <a:bodyPr lIns="0" rIns="0" tIns="0" bIns="0" anchor="ctr">
            <a:noAutofit/>
          </a:bodyPr>
          <a:p>
            <a:endParaRPr b="0" lang="en-GB" sz="20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1" name=""/>
          <p:cNvSpPr/>
          <p:nvPr/>
        </p:nvSpPr>
        <p:spPr>
          <a:xfrm>
            <a:off x="3884760" y="8685360"/>
            <a:ext cx="2971080" cy="4564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fld id="{6E2CDC10-4BAF-4AB9-819A-A01E30CBB408}" type="slidenum">
              <a:rPr b="0" lang="en-US" sz="1200" spc="-1" strike="noStrike">
                <a:solidFill>
                  <a:srgbClr val="000000"/>
                </a:solidFill>
                <a:latin typeface="Arial"/>
              </a:rPr>
              <a:t>&lt;number&gt;</a:t>
            </a:fld>
            <a:endParaRPr b="0" lang="en-GB" sz="1200" spc="-1" strike="noStrike">
              <a:latin typeface="Arial"/>
            </a:endParaRPr>
          </a:p>
        </p:txBody>
      </p:sp>
      <p:sp>
        <p:nvSpPr>
          <p:cNvPr id="332" name="PlaceHolder 1"/>
          <p:cNvSpPr>
            <a:spLocks noGrp="1"/>
          </p:cNvSpPr>
          <p:nvPr>
            <p:ph type="sldImg"/>
          </p:nvPr>
        </p:nvSpPr>
        <p:spPr>
          <a:xfrm>
            <a:off x="1143000" y="685800"/>
            <a:ext cx="4571280" cy="3428280"/>
          </a:xfrm>
          <a:prstGeom prst="rect">
            <a:avLst/>
          </a:prstGeom>
          <a:ln w="0">
            <a:noFill/>
          </a:ln>
        </p:spPr>
      </p:sp>
      <p:sp>
        <p:nvSpPr>
          <p:cNvPr id="333" name="PlaceHolder 2"/>
          <p:cNvSpPr>
            <a:spLocks noGrp="1"/>
          </p:cNvSpPr>
          <p:nvPr>
            <p:ph type="body"/>
          </p:nvPr>
        </p:nvSpPr>
        <p:spPr>
          <a:xfrm>
            <a:off x="685800" y="4343400"/>
            <a:ext cx="5485680" cy="4114080"/>
          </a:xfrm>
          <a:prstGeom prst="rect">
            <a:avLst/>
          </a:prstGeom>
          <a:noFill/>
          <a:ln w="0">
            <a:noFill/>
          </a:ln>
        </p:spPr>
        <p:txBody>
          <a:bodyPr lIns="0" rIns="0" tIns="0" bIns="0" anchor="ctr">
            <a:noAutofit/>
          </a:bodyPr>
          <a:p>
            <a:endParaRPr b="0" lang="en-GB" sz="20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4" name=""/>
          <p:cNvSpPr/>
          <p:nvPr/>
        </p:nvSpPr>
        <p:spPr>
          <a:xfrm>
            <a:off x="3884760" y="8685360"/>
            <a:ext cx="2971080" cy="4564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algn="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fld id="{FC6E194B-230D-4AAD-8BBC-E6163C94E823}" type="slidenum">
              <a:rPr b="0" lang="en-US" sz="1200" spc="-1" strike="noStrike">
                <a:solidFill>
                  <a:srgbClr val="000000"/>
                </a:solidFill>
                <a:latin typeface="Arial"/>
              </a:rPr>
              <a:t>&lt;number&gt;</a:t>
            </a:fld>
            <a:endParaRPr b="0" lang="en-GB" sz="1200" spc="-1" strike="noStrike">
              <a:latin typeface="Arial"/>
            </a:endParaRPr>
          </a:p>
        </p:txBody>
      </p:sp>
      <p:sp>
        <p:nvSpPr>
          <p:cNvPr id="335" name="PlaceHolder 1"/>
          <p:cNvSpPr>
            <a:spLocks noGrp="1"/>
          </p:cNvSpPr>
          <p:nvPr>
            <p:ph type="sldImg"/>
          </p:nvPr>
        </p:nvSpPr>
        <p:spPr>
          <a:xfrm>
            <a:off x="1143000" y="685800"/>
            <a:ext cx="4571280" cy="3428280"/>
          </a:xfrm>
          <a:prstGeom prst="rect">
            <a:avLst/>
          </a:prstGeom>
          <a:ln w="0">
            <a:noFill/>
          </a:ln>
        </p:spPr>
      </p:sp>
      <p:sp>
        <p:nvSpPr>
          <p:cNvPr id="336" name="PlaceHolder 2"/>
          <p:cNvSpPr>
            <a:spLocks noGrp="1"/>
          </p:cNvSpPr>
          <p:nvPr>
            <p:ph type="body"/>
          </p:nvPr>
        </p:nvSpPr>
        <p:spPr>
          <a:xfrm>
            <a:off x="685800" y="4343400"/>
            <a:ext cx="5485680" cy="4114080"/>
          </a:xfrm>
          <a:prstGeom prst="rect">
            <a:avLst/>
          </a:prstGeom>
          <a:noFill/>
          <a:ln w="0">
            <a:noFill/>
          </a:ln>
        </p:spPr>
        <p:txBody>
          <a:bodyPr lIns="0" rIns="0" tIns="0" bIns="0" anchor="ctr">
            <a:noAutofit/>
          </a:bodyPr>
          <a:p>
            <a:endParaRPr b="0" lang="en-GB"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26"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7"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2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1"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2"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34"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5"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6"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7"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8"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9"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45"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47"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4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50"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5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56"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5"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58"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5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0"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6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4"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66"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7"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6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1"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2"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74"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5"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6"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7"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8"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9"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85"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87"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8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90"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7"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9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9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96"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98"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9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00"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0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0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04"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06"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07"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0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1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11"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12"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14"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15"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16"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17"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18"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19"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25"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27"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10"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2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130"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2"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3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3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136"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38"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13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40"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4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4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44"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46"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47"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4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5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51"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52"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54"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55"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56"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57"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58"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59"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65"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67"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6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170"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2"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7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7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176"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78"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17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80"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8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8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84"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86"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87"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8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9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91"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92"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94"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95"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96"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97"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98"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99"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16"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8"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1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0"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2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4"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0" name=""/>
          <p:cNvSpPr/>
          <p:nvPr/>
        </p:nvSpPr>
        <p:spPr>
          <a:xfrm>
            <a:off x="457200" y="6245280"/>
            <a:ext cx="2133000" cy="4755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sp>
        <p:nvSpPr>
          <p:cNvPr id="1" name=""/>
          <p:cNvSpPr/>
          <p:nvPr/>
        </p:nvSpPr>
        <p:spPr>
          <a:xfrm>
            <a:off x="3124080" y="6245280"/>
            <a:ext cx="2895120" cy="4755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sp>
        <p:nvSpPr>
          <p:cNvPr id="2"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algn="ctr">
              <a:buNone/>
            </a:pPr>
            <a:r>
              <a:rPr b="0" lang="en-GB" sz="4400" spc="-1" strike="noStrike">
                <a:latin typeface="Arial"/>
              </a:rPr>
              <a:t>Click to edit the title text format</a:t>
            </a:r>
            <a:endParaRPr b="0" lang="en-GB" sz="4400" spc="-1" strike="noStrike">
              <a:latin typeface="Arial"/>
            </a:endParaRPr>
          </a:p>
        </p:txBody>
      </p:sp>
      <p:sp>
        <p:nvSpPr>
          <p:cNvPr id="3"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40" name=""/>
          <p:cNvSpPr/>
          <p:nvPr/>
        </p:nvSpPr>
        <p:spPr>
          <a:xfrm>
            <a:off x="457200" y="6245280"/>
            <a:ext cx="2133000" cy="4755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sp>
        <p:nvSpPr>
          <p:cNvPr id="41" name=""/>
          <p:cNvSpPr/>
          <p:nvPr/>
        </p:nvSpPr>
        <p:spPr>
          <a:xfrm>
            <a:off x="3124080" y="6245280"/>
            <a:ext cx="2895120" cy="4755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sp>
        <p:nvSpPr>
          <p:cNvPr id="4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en-GB" sz="4400" spc="-1" strike="noStrike">
                <a:latin typeface="Arial"/>
              </a:rPr>
              <a:t>Click to edit the title text format</a:t>
            </a:r>
            <a:endParaRPr b="0" lang="en-GB" sz="4400" spc="-1" strike="noStrike">
              <a:latin typeface="Arial"/>
            </a:endParaRPr>
          </a:p>
        </p:txBody>
      </p:sp>
      <p:sp>
        <p:nvSpPr>
          <p:cNvPr id="43"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80" name=""/>
          <p:cNvSpPr/>
          <p:nvPr/>
        </p:nvSpPr>
        <p:spPr>
          <a:xfrm>
            <a:off x="457200" y="6245280"/>
            <a:ext cx="2133000" cy="4755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sp>
        <p:nvSpPr>
          <p:cNvPr id="81" name=""/>
          <p:cNvSpPr/>
          <p:nvPr/>
        </p:nvSpPr>
        <p:spPr>
          <a:xfrm>
            <a:off x="3124080" y="6245280"/>
            <a:ext cx="2895120" cy="4755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sp>
        <p:nvSpPr>
          <p:cNvPr id="82"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algn="ctr">
              <a:buNone/>
            </a:pPr>
            <a:r>
              <a:rPr b="0" lang="en-GB" sz="4400" spc="-1" strike="noStrike">
                <a:latin typeface="Arial"/>
              </a:rPr>
              <a:t>Click to edit the title text format</a:t>
            </a:r>
            <a:endParaRPr b="0" lang="en-GB" sz="4400" spc="-1" strike="noStrike">
              <a:latin typeface="Arial"/>
            </a:endParaRPr>
          </a:p>
        </p:txBody>
      </p:sp>
      <p:sp>
        <p:nvSpPr>
          <p:cNvPr id="83"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120" name=""/>
          <p:cNvSpPr/>
          <p:nvPr/>
        </p:nvSpPr>
        <p:spPr>
          <a:xfrm>
            <a:off x="457200" y="6245280"/>
            <a:ext cx="2133000" cy="4755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sp>
        <p:nvSpPr>
          <p:cNvPr id="121" name=""/>
          <p:cNvSpPr/>
          <p:nvPr/>
        </p:nvSpPr>
        <p:spPr>
          <a:xfrm>
            <a:off x="3124080" y="6245280"/>
            <a:ext cx="2895120" cy="4755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sp>
        <p:nvSpPr>
          <p:cNvPr id="12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en-GB" sz="4400" spc="-1" strike="noStrike">
                <a:latin typeface="Arial"/>
              </a:rPr>
              <a:t>Click to edit the title text format</a:t>
            </a:r>
            <a:endParaRPr b="0" lang="en-GB" sz="4400" spc="-1" strike="noStrike">
              <a:latin typeface="Arial"/>
            </a:endParaRPr>
          </a:p>
        </p:txBody>
      </p:sp>
      <p:sp>
        <p:nvSpPr>
          <p:cNvPr id="123"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160" name=""/>
          <p:cNvSpPr/>
          <p:nvPr/>
        </p:nvSpPr>
        <p:spPr>
          <a:xfrm>
            <a:off x="457200" y="6245280"/>
            <a:ext cx="2132640" cy="4752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sp>
        <p:nvSpPr>
          <p:cNvPr id="161" name=""/>
          <p:cNvSpPr/>
          <p:nvPr/>
        </p:nvSpPr>
        <p:spPr>
          <a:xfrm>
            <a:off x="3124080" y="6245280"/>
            <a:ext cx="2894760" cy="4752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sp>
        <p:nvSpPr>
          <p:cNvPr id="16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en-GB" sz="4400" spc="-1" strike="noStrike">
                <a:latin typeface="Arial"/>
              </a:rPr>
              <a:t>Click to edit the title text format</a:t>
            </a:r>
            <a:endParaRPr b="0" lang="en-GB" sz="4400" spc="-1" strike="noStrike">
              <a:latin typeface="Arial"/>
            </a:endParaRPr>
          </a:p>
        </p:txBody>
      </p:sp>
      <p:sp>
        <p:nvSpPr>
          <p:cNvPr id="163"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3.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3.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jpeg"/><Relationship Id="rId3"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37.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37.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7.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25.xml"/>
</Relationships>
</file>

<file path=ppt/slides/_rels/slide28.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5.xml"/>
</Relationships>
</file>

<file path=ppt/slides/_rels/slide29.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37.xml"/><Relationship Id="rId3"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hyperlink" Target="https://www.bbc.co.uk/news/magazine-16681636" TargetMode="External"/><Relationship Id="rId2" Type="http://schemas.openxmlformats.org/officeDocument/2006/relationships/slideLayout" Target="../slideLayouts/slideLayout15.xml"/>
</Relationships>
</file>

<file path=ppt/slides/_rels/slide33.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Relationship Id="rId3"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Relationship Id="rId3"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Relationship Id="rId3"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3f2fd"/>
        </a:solidFill>
      </p:bgPr>
    </p:bg>
    <p:spTree>
      <p:nvGrpSpPr>
        <p:cNvPr id="1" name=""/>
        <p:cNvGrpSpPr/>
        <p:nvPr/>
      </p:nvGrpSpPr>
      <p:grpSpPr>
        <a:xfrm>
          <a:off x="0" y="0"/>
          <a:ext cx="0" cy="0"/>
          <a:chOff x="0" y="0"/>
          <a:chExt cx="0" cy="0"/>
        </a:xfrm>
      </p:grpSpPr>
      <p:sp>
        <p:nvSpPr>
          <p:cNvPr id="206" name=""/>
          <p:cNvSpPr/>
          <p:nvPr/>
        </p:nvSpPr>
        <p:spPr>
          <a:xfrm>
            <a:off x="398520" y="1440000"/>
            <a:ext cx="4280760" cy="29502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ctr">
            <a:noAutofit/>
          </a:bodyPr>
          <a:p>
            <a:pPr algn="ct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4400" spc="-1" strike="noStrike">
                <a:solidFill>
                  <a:srgbClr val="000000"/>
                </a:solidFill>
                <a:latin typeface="SassoonPrimaryType"/>
                <a:ea typeface="DejaVu Sans"/>
              </a:rPr>
              <a:t>Kensuke’s Kingdom</a:t>
            </a:r>
            <a:br/>
            <a:r>
              <a:rPr b="0" lang="en-GB" sz="2800" spc="-1" strike="noStrike">
                <a:solidFill>
                  <a:srgbClr val="000000"/>
                </a:solidFill>
                <a:latin typeface="SassoonPrimaryType"/>
                <a:ea typeface="DejaVu Sans"/>
              </a:rPr>
              <a:t>by Michael Morpurgo</a:t>
            </a:r>
            <a:endParaRPr b="0" lang="en-GB" sz="2800" spc="-1" strike="noStrike">
              <a:latin typeface="Arial"/>
            </a:endParaRPr>
          </a:p>
        </p:txBody>
      </p:sp>
      <p:pic>
        <p:nvPicPr>
          <p:cNvPr id="207" name="" descr=""/>
          <p:cNvPicPr/>
          <p:nvPr/>
        </p:nvPicPr>
        <p:blipFill>
          <a:blip r:embed="rId1"/>
          <a:stretch/>
        </p:blipFill>
        <p:spPr>
          <a:xfrm>
            <a:off x="4680000" y="204840"/>
            <a:ext cx="4115520" cy="627444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237" name=""/>
          <p:cNvSpPr/>
          <p:nvPr/>
        </p:nvSpPr>
        <p:spPr>
          <a:xfrm>
            <a:off x="324000" y="1440000"/>
            <a:ext cx="4534560" cy="48510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200" spc="-1" strike="noStrike">
                <a:solidFill>
                  <a:srgbClr val="000000"/>
                </a:solidFill>
                <a:latin typeface="Arial"/>
                <a:ea typeface="DejaVu Sans"/>
              </a:rPr>
              <a:t>Other than water and food, what would you take with you on a journey like this?</a:t>
            </a:r>
            <a:endParaRPr b="0" lang="en-GB" sz="22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GB" sz="22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200" spc="-1" strike="noStrike">
                <a:solidFill>
                  <a:srgbClr val="000000"/>
                </a:solidFill>
                <a:latin typeface="Arial"/>
                <a:ea typeface="DejaVu Sans"/>
              </a:rPr>
              <a:t>What if you could only take 5 items?</a:t>
            </a:r>
            <a:endParaRPr b="0" lang="en-GB" sz="22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GB" sz="22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200" spc="-1" strike="noStrike">
                <a:solidFill>
                  <a:srgbClr val="000000"/>
                </a:solidFill>
                <a:latin typeface="Arial"/>
                <a:ea typeface="DejaVu Sans"/>
              </a:rPr>
              <a:t>List your 5 items and in full sentences explain the reasons for your choices.</a:t>
            </a:r>
            <a:endParaRPr b="0" lang="en-GB" sz="22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200" spc="-1" strike="noStrike">
                <a:solidFill>
                  <a:srgbClr val="000000"/>
                </a:solidFill>
                <a:latin typeface="Arial"/>
                <a:ea typeface="DejaVu Sans"/>
              </a:rPr>
              <a:t>e.g. The first thing I would take is a compass as this will help me know the direction I am traveling in, so that I don’t get lost.</a:t>
            </a:r>
            <a:endParaRPr b="0" lang="en-GB" sz="2200" spc="-1" strike="noStrike">
              <a:latin typeface="Arial"/>
            </a:endParaRPr>
          </a:p>
        </p:txBody>
      </p:sp>
      <p:pic>
        <p:nvPicPr>
          <p:cNvPr id="238" name="" descr=""/>
          <p:cNvPicPr/>
          <p:nvPr/>
        </p:nvPicPr>
        <p:blipFill>
          <a:blip r:embed="rId1"/>
          <a:stretch/>
        </p:blipFill>
        <p:spPr>
          <a:xfrm>
            <a:off x="5040000" y="385920"/>
            <a:ext cx="3998160" cy="6093720"/>
          </a:xfrm>
          <a:prstGeom prst="rect">
            <a:avLst/>
          </a:prstGeom>
          <a:ln w="0">
            <a:noFill/>
          </a:ln>
        </p:spPr>
      </p:pic>
      <p:sp>
        <p:nvSpPr>
          <p:cNvPr id="239" name=""/>
          <p:cNvSpPr/>
          <p:nvPr/>
        </p:nvSpPr>
        <p:spPr>
          <a:xfrm>
            <a:off x="360360" y="539640"/>
            <a:ext cx="4500000" cy="5770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gn="ct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3200" spc="-1" strike="noStrike" u="sng">
                <a:solidFill>
                  <a:srgbClr val="000000"/>
                </a:solidFill>
                <a:uFillTx/>
                <a:latin typeface="Candara"/>
                <a:ea typeface="DejaVu Sans"/>
              </a:rPr>
              <a:t>The Big Adventure</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240" name="PlaceHolder 1"/>
          <p:cNvSpPr>
            <a:spLocks noGrp="1"/>
          </p:cNvSpPr>
          <p:nvPr>
            <p:ph type="title"/>
          </p:nvPr>
        </p:nvSpPr>
        <p:spPr>
          <a:xfrm>
            <a:off x="456840" y="274680"/>
            <a:ext cx="8225640" cy="1139040"/>
          </a:xfrm>
          <a:prstGeom prst="rect">
            <a:avLst/>
          </a:prstGeom>
          <a:noFill/>
          <a:ln w="0">
            <a:noFill/>
          </a:ln>
        </p:spPr>
        <p:txBody>
          <a:bodyPr lIns="90000" rIns="90000" tIns="46800" bIns="46800" anchor="ctr">
            <a:noAutofit/>
          </a:bodyPr>
          <a:p>
            <a:pPr algn="ct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4400" spc="-1" strike="noStrike">
                <a:solidFill>
                  <a:srgbClr val="000000"/>
                </a:solidFill>
                <a:latin typeface="Candara"/>
              </a:rPr>
              <a:t>Chapter 2</a:t>
            </a:r>
            <a:endParaRPr b="0" lang="en-GB" sz="4400" spc="-1" strike="noStrike">
              <a:latin typeface="Arial"/>
            </a:endParaRPr>
          </a:p>
        </p:txBody>
      </p:sp>
      <p:sp>
        <p:nvSpPr>
          <p:cNvPr id="241" name=""/>
          <p:cNvSpPr/>
          <p:nvPr/>
        </p:nvSpPr>
        <p:spPr>
          <a:xfrm>
            <a:off x="360360" y="1800360"/>
            <a:ext cx="8279640" cy="23104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800" spc="-1" strike="noStrike">
                <a:solidFill>
                  <a:srgbClr val="000000"/>
                </a:solidFill>
                <a:latin typeface="Arial"/>
                <a:ea typeface="DejaVu Sans"/>
              </a:rPr>
              <a:t>Read through chapter 2.  Now we will try and summarise the chapter. </a:t>
            </a:r>
            <a:endParaRPr b="0" lang="en-GB" sz="18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800" spc="-1" strike="noStrike">
                <a:solidFill>
                  <a:srgbClr val="000000"/>
                </a:solidFill>
                <a:latin typeface="Arial"/>
                <a:ea typeface="DejaVu Sans"/>
              </a:rPr>
              <a:t>Summarising is an important skill and it is harder than you think.  It requires you to carefully select only the most important bits of information from a text and it is not easy, it can feel like you are leaving out all the interesting details! </a:t>
            </a:r>
            <a:endParaRPr b="0" lang="en-GB" sz="18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800" spc="-1" strike="noStrike">
                <a:solidFill>
                  <a:srgbClr val="000000"/>
                </a:solidFill>
                <a:latin typeface="Arial"/>
                <a:ea typeface="DejaVu Sans"/>
              </a:rPr>
              <a:t>It can be useful to think in terms of the basic facts – who, what, where, when and how?</a:t>
            </a:r>
            <a:endParaRPr b="0" lang="en-GB" sz="18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800" spc="-1" strike="noStrike">
                <a:solidFill>
                  <a:srgbClr val="000000"/>
                </a:solidFill>
                <a:latin typeface="Arial"/>
                <a:ea typeface="DejaVu Sans"/>
              </a:rPr>
              <a:t>Try to summarise what happens in chapter 2 in only 2 or 3 sentences.</a:t>
            </a:r>
            <a:endParaRPr b="0" lang="en-GB" sz="18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GB" sz="1800" spc="-1" strike="noStrike">
              <a:latin typeface="Arial"/>
            </a:endParaRPr>
          </a:p>
        </p:txBody>
      </p:sp>
      <p:pic>
        <p:nvPicPr>
          <p:cNvPr id="242" name="" descr=""/>
          <p:cNvPicPr/>
          <p:nvPr/>
        </p:nvPicPr>
        <p:blipFill>
          <a:blip r:embed="rId1"/>
          <a:stretch/>
        </p:blipFill>
        <p:spPr>
          <a:xfrm>
            <a:off x="2940120" y="4140360"/>
            <a:ext cx="3178800" cy="215964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243" name="PlaceHolder 1"/>
          <p:cNvSpPr>
            <a:spLocks noGrp="1"/>
          </p:cNvSpPr>
          <p:nvPr>
            <p:ph type="title"/>
          </p:nvPr>
        </p:nvSpPr>
        <p:spPr>
          <a:xfrm>
            <a:off x="456840" y="274680"/>
            <a:ext cx="5122440" cy="1139040"/>
          </a:xfrm>
          <a:prstGeom prst="rect">
            <a:avLst/>
          </a:prstGeom>
          <a:noFill/>
          <a:ln w="0">
            <a:noFill/>
          </a:ln>
        </p:spPr>
        <p:txBody>
          <a:bodyPr lIns="90000" rIns="90000" tIns="46800" bIns="46800" anchor="ctr">
            <a:noAutofit/>
          </a:bodyPr>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4400" spc="-1" strike="noStrike">
                <a:solidFill>
                  <a:srgbClr val="000000"/>
                </a:solidFill>
                <a:latin typeface="Candara"/>
              </a:rPr>
              <a:t>Chapter 2 summary</a:t>
            </a:r>
            <a:endParaRPr b="0" lang="en-GB" sz="4400" spc="-1" strike="noStrike">
              <a:latin typeface="Arial"/>
            </a:endParaRPr>
          </a:p>
        </p:txBody>
      </p:sp>
      <p:sp>
        <p:nvSpPr>
          <p:cNvPr id="244" name=""/>
          <p:cNvSpPr/>
          <p:nvPr/>
        </p:nvSpPr>
        <p:spPr>
          <a:xfrm>
            <a:off x="360000" y="1980000"/>
            <a:ext cx="5218920" cy="26992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800" spc="-1" strike="noStrike">
                <a:solidFill>
                  <a:srgbClr val="000000"/>
                </a:solidFill>
                <a:latin typeface="Arial"/>
                <a:ea typeface="DejaVu Sans"/>
              </a:rPr>
              <a:t>Here is an example of a summary of chapter 2. Copy and complete it using the words below.</a:t>
            </a:r>
            <a:endParaRPr b="0" lang="en-GB" sz="18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GB" sz="18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800" spc="-1" strike="noStrike">
                <a:solidFill>
                  <a:srgbClr val="000000"/>
                </a:solidFill>
                <a:latin typeface="Arial"/>
                <a:ea typeface="DejaVu Sans"/>
              </a:rPr>
              <a:t>In this chapter we learn about Michael’s ______ life on board the boat. We learn about the things he has to ______ and the tasks he has to _________. Michael has to keep a_______ of the adventure by writing a _______. </a:t>
            </a:r>
            <a:endParaRPr b="0" lang="en-GB" sz="1800" spc="-1" strike="noStrike">
              <a:latin typeface="Arial"/>
            </a:endParaRPr>
          </a:p>
        </p:txBody>
      </p:sp>
      <p:pic>
        <p:nvPicPr>
          <p:cNvPr id="245" name="" descr=""/>
          <p:cNvPicPr/>
          <p:nvPr/>
        </p:nvPicPr>
        <p:blipFill>
          <a:blip r:embed="rId1"/>
          <a:stretch/>
        </p:blipFill>
        <p:spPr>
          <a:xfrm>
            <a:off x="7143480" y="180000"/>
            <a:ext cx="1855800" cy="1259640"/>
          </a:xfrm>
          <a:prstGeom prst="rect">
            <a:avLst/>
          </a:prstGeom>
          <a:ln w="0">
            <a:noFill/>
          </a:ln>
        </p:spPr>
      </p:pic>
      <p:sp>
        <p:nvSpPr>
          <p:cNvPr id="246" name=""/>
          <p:cNvSpPr/>
          <p:nvPr/>
        </p:nvSpPr>
        <p:spPr>
          <a:xfrm>
            <a:off x="360000" y="5040000"/>
            <a:ext cx="4139640" cy="364320"/>
          </a:xfrm>
          <a:custGeom>
            <a:avLst/>
            <a:gdLst/>
            <a:ahLst/>
            <a:rect l="l" t="t" r="r" b="b"/>
            <a:pathLst>
              <a:path w="21600" h="21600">
                <a:moveTo>
                  <a:pt x="0" y="0"/>
                </a:moveTo>
                <a:lnTo>
                  <a:pt x="21600" y="0"/>
                </a:lnTo>
                <a:lnTo>
                  <a:pt x="21600" y="21600"/>
                </a:lnTo>
                <a:lnTo>
                  <a:pt x="0" y="21600"/>
                </a:lnTo>
                <a:lnTo>
                  <a:pt x="0" y="0"/>
                </a:lnTo>
                <a:close/>
              </a:path>
            </a:pathLst>
          </a:custGeom>
          <a:noFill/>
          <a:ln w="9360">
            <a:solidFill>
              <a:srgbClr val="000000"/>
            </a:solidFill>
            <a:round/>
          </a:ln>
        </p:spPr>
        <p:style>
          <a:lnRef idx="0"/>
          <a:fillRef idx="0"/>
          <a:effectRef idx="0"/>
          <a:fontRef idx="minor"/>
        </p:style>
        <p:txBody>
          <a:bodyPr lIns="90000" rIns="90000" tIns="45000" bIns="45000" anchor="t">
            <a:noAutofit/>
          </a:bodyPr>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800" spc="-1" strike="noStrike">
                <a:solidFill>
                  <a:srgbClr val="000000"/>
                </a:solidFill>
                <a:latin typeface="Arial"/>
                <a:ea typeface="DejaVu Sans"/>
              </a:rPr>
              <a:t>  </a:t>
            </a:r>
            <a:r>
              <a:rPr b="0" lang="en-GB" sz="1800" spc="-1" strike="noStrike">
                <a:solidFill>
                  <a:srgbClr val="000000"/>
                </a:solidFill>
                <a:latin typeface="Arial"/>
                <a:ea typeface="DejaVu Sans"/>
              </a:rPr>
              <a:t>record, study, complete, daily, journal </a:t>
            </a:r>
            <a:endParaRPr b="0" lang="en-GB" sz="1800" spc="-1" strike="noStrike">
              <a:latin typeface="Arial"/>
            </a:endParaRPr>
          </a:p>
        </p:txBody>
      </p:sp>
      <p:pic>
        <p:nvPicPr>
          <p:cNvPr id="247" name="" descr=""/>
          <p:cNvPicPr/>
          <p:nvPr/>
        </p:nvPicPr>
        <p:blipFill>
          <a:blip r:embed="rId2"/>
          <a:srcRect l="0" t="1612" r="0" b="0"/>
          <a:stretch/>
        </p:blipFill>
        <p:spPr>
          <a:xfrm>
            <a:off x="5824800" y="2520000"/>
            <a:ext cx="3174480" cy="418212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248" name=""/>
          <p:cNvSpPr/>
          <p:nvPr/>
        </p:nvSpPr>
        <p:spPr>
          <a:xfrm>
            <a:off x="360360" y="2305080"/>
            <a:ext cx="8279640" cy="17485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800" spc="-1" strike="noStrike">
                <a:solidFill>
                  <a:srgbClr val="000000"/>
                </a:solidFill>
                <a:latin typeface="Arial"/>
                <a:ea typeface="DejaVu Sans"/>
              </a:rPr>
              <a:t>Check you answers:</a:t>
            </a:r>
            <a:endParaRPr b="0" lang="en-GB" sz="18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GB" sz="18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800" spc="-1" strike="noStrike">
                <a:solidFill>
                  <a:srgbClr val="000000"/>
                </a:solidFill>
                <a:latin typeface="Arial"/>
                <a:ea typeface="Microsoft YaHei"/>
              </a:rPr>
              <a:t>In this chapter we learn about Michael’s </a:t>
            </a:r>
            <a:r>
              <a:rPr b="1" lang="en-GB" sz="1800" spc="-1" strike="noStrike" u="sng">
                <a:solidFill>
                  <a:srgbClr val="000000"/>
                </a:solidFill>
                <a:uFillTx/>
                <a:latin typeface="Arial"/>
                <a:ea typeface="Microsoft YaHei"/>
              </a:rPr>
              <a:t>daily</a:t>
            </a:r>
            <a:r>
              <a:rPr b="0" lang="en-GB" sz="1800" spc="-1" strike="noStrike">
                <a:solidFill>
                  <a:srgbClr val="000000"/>
                </a:solidFill>
                <a:latin typeface="Arial"/>
                <a:ea typeface="Microsoft YaHei"/>
              </a:rPr>
              <a:t> life on board the boat. We learn about the things he has to </a:t>
            </a:r>
            <a:r>
              <a:rPr b="1" lang="en-GB" sz="1800" spc="-1" strike="noStrike" u="sng">
                <a:solidFill>
                  <a:srgbClr val="000000"/>
                </a:solidFill>
                <a:uFillTx/>
                <a:latin typeface="Arial"/>
                <a:ea typeface="Microsoft YaHei"/>
              </a:rPr>
              <a:t>study</a:t>
            </a:r>
            <a:r>
              <a:rPr b="0" lang="en-GB" sz="1800" spc="-1" strike="noStrike">
                <a:solidFill>
                  <a:srgbClr val="000000"/>
                </a:solidFill>
                <a:latin typeface="Arial"/>
                <a:ea typeface="Microsoft YaHei"/>
              </a:rPr>
              <a:t> and the tasks he has to </a:t>
            </a:r>
            <a:r>
              <a:rPr b="1" lang="en-GB" sz="1800" spc="-1" strike="noStrike" u="sng">
                <a:solidFill>
                  <a:srgbClr val="000000"/>
                </a:solidFill>
                <a:uFillTx/>
                <a:latin typeface="Arial"/>
                <a:ea typeface="Microsoft YaHei"/>
              </a:rPr>
              <a:t>complete</a:t>
            </a:r>
            <a:r>
              <a:rPr b="0" lang="en-GB" sz="1800" spc="-1" strike="noStrike">
                <a:solidFill>
                  <a:srgbClr val="000000"/>
                </a:solidFill>
                <a:latin typeface="Arial"/>
                <a:ea typeface="Microsoft YaHei"/>
              </a:rPr>
              <a:t>. Michael has to keep a </a:t>
            </a:r>
            <a:r>
              <a:rPr b="1" lang="en-GB" sz="1800" spc="-1" strike="noStrike" u="sng">
                <a:solidFill>
                  <a:srgbClr val="000000"/>
                </a:solidFill>
                <a:uFillTx/>
                <a:latin typeface="Arial"/>
                <a:ea typeface="Microsoft YaHei"/>
              </a:rPr>
              <a:t>record</a:t>
            </a:r>
            <a:r>
              <a:rPr b="0" lang="en-GB" sz="1800" spc="-1" strike="noStrike">
                <a:solidFill>
                  <a:srgbClr val="000000"/>
                </a:solidFill>
                <a:latin typeface="Arial"/>
                <a:ea typeface="Microsoft YaHei"/>
              </a:rPr>
              <a:t> of the adventure by writing a </a:t>
            </a:r>
            <a:r>
              <a:rPr b="1" lang="en-GB" sz="1800" spc="-1" strike="noStrike" u="sng">
                <a:solidFill>
                  <a:srgbClr val="000000"/>
                </a:solidFill>
                <a:uFillTx/>
                <a:latin typeface="Arial"/>
                <a:ea typeface="DejaVu Sans"/>
              </a:rPr>
              <a:t>journal</a:t>
            </a:r>
            <a:r>
              <a:rPr b="0" lang="en-GB" sz="1800" spc="-1" strike="noStrike">
                <a:solidFill>
                  <a:srgbClr val="000000"/>
                </a:solidFill>
                <a:latin typeface="Arial"/>
                <a:ea typeface="DejaVu Sans"/>
              </a:rPr>
              <a:t>. </a:t>
            </a:r>
            <a:endParaRPr b="0" lang="en-GB" sz="1800" spc="-1" strike="noStrike">
              <a:latin typeface="Arial"/>
            </a:endParaRPr>
          </a:p>
        </p:txBody>
      </p:sp>
      <p:sp>
        <p:nvSpPr>
          <p:cNvPr id="249" name="PlaceHolder 1"/>
          <p:cNvSpPr>
            <a:spLocks noGrp="1"/>
          </p:cNvSpPr>
          <p:nvPr>
            <p:ph type="title"/>
          </p:nvPr>
        </p:nvSpPr>
        <p:spPr>
          <a:xfrm>
            <a:off x="456840" y="274680"/>
            <a:ext cx="8225640" cy="1139040"/>
          </a:xfrm>
          <a:prstGeom prst="rect">
            <a:avLst/>
          </a:prstGeom>
          <a:noFill/>
          <a:ln w="0">
            <a:noFill/>
          </a:ln>
        </p:spPr>
        <p:txBody>
          <a:bodyPr lIns="90000" rIns="90000" tIns="46800" bIns="46800" anchor="ctr">
            <a:noAutofit/>
          </a:bodyPr>
          <a:p>
            <a:pPr algn="ct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4400" spc="-1" strike="noStrike">
                <a:solidFill>
                  <a:srgbClr val="000000"/>
                </a:solidFill>
                <a:latin typeface="Candara"/>
              </a:rPr>
              <a:t>Chapter 2 summary</a:t>
            </a:r>
            <a:endParaRPr b="0" lang="en-GB" sz="4400" spc="-1" strike="noStrike">
              <a:latin typeface="Arial"/>
            </a:endParaRPr>
          </a:p>
        </p:txBody>
      </p:sp>
      <p:pic>
        <p:nvPicPr>
          <p:cNvPr id="250" name="" descr=""/>
          <p:cNvPicPr/>
          <p:nvPr/>
        </p:nvPicPr>
        <p:blipFill>
          <a:blip r:embed="rId1"/>
          <a:stretch/>
        </p:blipFill>
        <p:spPr>
          <a:xfrm>
            <a:off x="6840360" y="539640"/>
            <a:ext cx="2160000" cy="146628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3f2fd"/>
        </a:solidFill>
      </p:bgPr>
    </p:bg>
    <p:spTree>
      <p:nvGrpSpPr>
        <p:cNvPr id="1" name=""/>
        <p:cNvGrpSpPr/>
        <p:nvPr/>
      </p:nvGrpSpPr>
      <p:grpSpPr>
        <a:xfrm>
          <a:off x="0" y="0"/>
          <a:ext cx="0" cy="0"/>
          <a:chOff x="0" y="0"/>
          <a:chExt cx="0" cy="0"/>
        </a:xfrm>
      </p:grpSpPr>
      <p:sp>
        <p:nvSpPr>
          <p:cNvPr id="251" name=""/>
          <p:cNvSpPr/>
          <p:nvPr/>
        </p:nvSpPr>
        <p:spPr>
          <a:xfrm>
            <a:off x="398520" y="1440000"/>
            <a:ext cx="4280760" cy="29502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ctr">
            <a:noAutofit/>
          </a:bodyPr>
          <a:p>
            <a:pPr algn="ct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4400" spc="-1" strike="noStrike">
                <a:solidFill>
                  <a:srgbClr val="000000"/>
                </a:solidFill>
                <a:latin typeface="SassoonPrimaryType"/>
                <a:ea typeface="DejaVu Sans"/>
              </a:rPr>
              <a:t>Chapter 3</a:t>
            </a:r>
            <a:endParaRPr b="0" lang="en-GB" sz="4400" spc="-1" strike="noStrike">
              <a:latin typeface="Arial"/>
            </a:endParaRPr>
          </a:p>
          <a:p>
            <a:pPr algn="ct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3200" spc="-1" strike="noStrike">
                <a:solidFill>
                  <a:srgbClr val="000000"/>
                </a:solidFill>
                <a:latin typeface="SassoonPrimaryType"/>
                <a:ea typeface="DejaVu Sans"/>
              </a:rPr>
              <a:t>Kensuke’s Kingdom</a:t>
            </a:r>
            <a:br/>
            <a:r>
              <a:rPr b="0" lang="en-GB" sz="2200" spc="-1" strike="noStrike">
                <a:solidFill>
                  <a:srgbClr val="000000"/>
                </a:solidFill>
                <a:latin typeface="SassoonPrimaryType"/>
                <a:ea typeface="DejaVu Sans"/>
              </a:rPr>
              <a:t>by Michael Morpurgo</a:t>
            </a:r>
            <a:endParaRPr b="0" lang="en-GB" sz="2200" spc="-1" strike="noStrike">
              <a:latin typeface="Arial"/>
            </a:endParaRPr>
          </a:p>
        </p:txBody>
      </p:sp>
      <p:pic>
        <p:nvPicPr>
          <p:cNvPr id="252" name="" descr=""/>
          <p:cNvPicPr/>
          <p:nvPr/>
        </p:nvPicPr>
        <p:blipFill>
          <a:blip r:embed="rId1"/>
          <a:stretch/>
        </p:blipFill>
        <p:spPr>
          <a:xfrm>
            <a:off x="4680000" y="204840"/>
            <a:ext cx="4115520" cy="627444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253" name="PlaceHolder 1"/>
          <p:cNvSpPr>
            <a:spLocks noGrp="1"/>
          </p:cNvSpPr>
          <p:nvPr>
            <p:ph type="title"/>
          </p:nvPr>
        </p:nvSpPr>
        <p:spPr>
          <a:xfrm>
            <a:off x="456840" y="274680"/>
            <a:ext cx="8225640" cy="1139040"/>
          </a:xfrm>
          <a:prstGeom prst="rect">
            <a:avLst/>
          </a:prstGeom>
          <a:noFill/>
          <a:ln w="0">
            <a:noFill/>
          </a:ln>
        </p:spPr>
        <p:txBody>
          <a:bodyPr lIns="90000" rIns="90000" tIns="46800" bIns="46800" anchor="ctr">
            <a:noAutofit/>
          </a:bodyPr>
          <a:p>
            <a:pPr algn="ct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4400" spc="-1" strike="noStrike">
                <a:solidFill>
                  <a:srgbClr val="000000"/>
                </a:solidFill>
                <a:latin typeface="Candara"/>
              </a:rPr>
              <a:t>Chapter 3 </a:t>
            </a:r>
            <a:endParaRPr b="0" lang="en-GB" sz="4400" spc="-1" strike="noStrike">
              <a:latin typeface="Arial"/>
            </a:endParaRPr>
          </a:p>
        </p:txBody>
      </p:sp>
      <p:sp>
        <p:nvSpPr>
          <p:cNvPr id="254" name=""/>
          <p:cNvSpPr/>
          <p:nvPr/>
        </p:nvSpPr>
        <p:spPr>
          <a:xfrm>
            <a:off x="360360" y="1260000"/>
            <a:ext cx="8279640" cy="24328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800" spc="-1" strike="noStrike">
                <a:solidFill>
                  <a:srgbClr val="000000"/>
                </a:solidFill>
                <a:latin typeface="Arial"/>
                <a:ea typeface="DejaVu Sans"/>
              </a:rPr>
              <a:t>Chapter three is written as the pages of Michaels log book, his journal. We read all about the journey so far.  </a:t>
            </a:r>
            <a:endParaRPr b="0" lang="en-GB" sz="18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800" spc="-1" strike="noStrike">
                <a:solidFill>
                  <a:srgbClr val="000000"/>
                </a:solidFill>
                <a:latin typeface="Arial"/>
                <a:ea typeface="DejaVu Sans"/>
              </a:rPr>
              <a:t>As you read through the pages of this chapter make a note of the places they visit in the right order.  </a:t>
            </a:r>
            <a:endParaRPr b="0" lang="en-GB" sz="18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800" spc="-1" strike="noStrike">
                <a:solidFill>
                  <a:srgbClr val="000000"/>
                </a:solidFill>
                <a:latin typeface="Arial"/>
                <a:ea typeface="DejaVu Sans"/>
              </a:rPr>
              <a:t>Now on a world map outline draw the path of their journey and label the places they stop off. You can also use the sketch maps he includes in this chapter to help you.</a:t>
            </a:r>
            <a:endParaRPr b="0" lang="en-GB" sz="18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GB" sz="1800" spc="-1" strike="noStrike">
              <a:latin typeface="Arial"/>
            </a:endParaRPr>
          </a:p>
        </p:txBody>
      </p:sp>
      <p:sp>
        <p:nvSpPr>
          <p:cNvPr id="255" name=""/>
          <p:cNvSpPr/>
          <p:nvPr/>
        </p:nvSpPr>
        <p:spPr>
          <a:xfrm>
            <a:off x="4860000" y="3600360"/>
            <a:ext cx="3598920" cy="1186920"/>
          </a:xfrm>
          <a:custGeom>
            <a:avLst/>
            <a:gdLst/>
            <a:ahLst/>
            <a:rect l="l" t="t" r="r" b="b"/>
            <a:pathLst>
              <a:path w="21600" h="21600">
                <a:moveTo>
                  <a:pt x="0" y="0"/>
                </a:moveTo>
                <a:lnTo>
                  <a:pt x="21600" y="0"/>
                </a:lnTo>
                <a:lnTo>
                  <a:pt x="21600" y="21600"/>
                </a:lnTo>
                <a:lnTo>
                  <a:pt x="0" y="21600"/>
                </a:lnTo>
                <a:lnTo>
                  <a:pt x="0" y="0"/>
                </a:lnTo>
                <a:close/>
              </a:path>
            </a:pathLst>
          </a:custGeom>
          <a:noFill/>
          <a:ln w="9360">
            <a:solidFill>
              <a:srgbClr val="000000"/>
            </a:solidFill>
            <a:round/>
          </a:ln>
        </p:spPr>
        <p:style>
          <a:lnRef idx="0"/>
          <a:fillRef idx="0"/>
          <a:effectRef idx="0"/>
          <a:fontRef idx="minor"/>
        </p:style>
        <p:txBody>
          <a:bodyPr lIns="90000" rIns="90000" tIns="45000" bIns="45000" anchor="t">
            <a:noAutofit/>
          </a:bodyPr>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800" spc="-1" strike="noStrike">
                <a:solidFill>
                  <a:srgbClr val="000000"/>
                </a:solidFill>
                <a:latin typeface="Arial"/>
                <a:ea typeface="DejaVu Sans"/>
              </a:rPr>
              <a:t>You will need to use an atlas and a base map.  If you don’t have one you can print the next slide and use that as your base map. </a:t>
            </a:r>
            <a:endParaRPr b="0" lang="en-GB" sz="1800" spc="-1" strike="noStrike">
              <a:latin typeface="Arial"/>
            </a:endParaRPr>
          </a:p>
        </p:txBody>
      </p:sp>
      <p:pic>
        <p:nvPicPr>
          <p:cNvPr id="256" name="" descr=""/>
          <p:cNvPicPr/>
          <p:nvPr/>
        </p:nvPicPr>
        <p:blipFill>
          <a:blip r:embed="rId1"/>
          <a:stretch/>
        </p:blipFill>
        <p:spPr>
          <a:xfrm>
            <a:off x="205200" y="3420000"/>
            <a:ext cx="4331880" cy="269928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pic>
        <p:nvPicPr>
          <p:cNvPr id="257" name="" descr=""/>
          <p:cNvPicPr/>
          <p:nvPr/>
        </p:nvPicPr>
        <p:blipFill>
          <a:blip r:embed="rId1"/>
          <a:stretch/>
        </p:blipFill>
        <p:spPr>
          <a:xfrm>
            <a:off x="52560" y="195120"/>
            <a:ext cx="9142920" cy="646740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258" name="PlaceHolder 1"/>
          <p:cNvSpPr>
            <a:spLocks noGrp="1"/>
          </p:cNvSpPr>
          <p:nvPr>
            <p:ph type="title"/>
          </p:nvPr>
        </p:nvSpPr>
        <p:spPr>
          <a:xfrm>
            <a:off x="456840" y="274680"/>
            <a:ext cx="8225640" cy="1139040"/>
          </a:xfrm>
          <a:prstGeom prst="rect">
            <a:avLst/>
          </a:prstGeom>
          <a:noFill/>
          <a:ln w="0">
            <a:noFill/>
          </a:ln>
        </p:spPr>
        <p:txBody>
          <a:bodyPr lIns="90000" rIns="90000" tIns="46800" bIns="46800" anchor="ctr">
            <a:noAutofit/>
          </a:bodyPr>
          <a:p>
            <a:pPr algn="ct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4400" spc="-1" strike="noStrike">
                <a:solidFill>
                  <a:srgbClr val="000000"/>
                </a:solidFill>
                <a:latin typeface="Candara"/>
              </a:rPr>
              <a:t>Chapter 3 </a:t>
            </a:r>
            <a:endParaRPr b="0" lang="en-GB" sz="4400" spc="-1" strike="noStrike">
              <a:latin typeface="Arial"/>
            </a:endParaRPr>
          </a:p>
        </p:txBody>
      </p:sp>
      <p:sp>
        <p:nvSpPr>
          <p:cNvPr id="259" name=""/>
          <p:cNvSpPr/>
          <p:nvPr/>
        </p:nvSpPr>
        <p:spPr>
          <a:xfrm>
            <a:off x="360360" y="1260000"/>
            <a:ext cx="8279640" cy="24328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800" spc="-1" strike="noStrike">
                <a:solidFill>
                  <a:srgbClr val="000000"/>
                </a:solidFill>
                <a:latin typeface="Arial"/>
                <a:ea typeface="DejaVu Sans"/>
              </a:rPr>
              <a:t>Now that you have read chapter three which is written as the pages of Michaels log book consider the effect of this writing style.  What do you notice about it?</a:t>
            </a:r>
            <a:endParaRPr b="0" lang="en-GB" sz="18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800" spc="-1" strike="noStrike">
                <a:solidFill>
                  <a:srgbClr val="000000"/>
                </a:solidFill>
                <a:latin typeface="Arial"/>
                <a:ea typeface="DejaVu Sans"/>
              </a:rPr>
              <a:t> </a:t>
            </a:r>
            <a:endParaRPr b="0" lang="en-GB" sz="1800" spc="-1" strike="noStrike">
              <a:latin typeface="Arial"/>
            </a:endParaRPr>
          </a:p>
          <a:p>
            <a:pPr marL="216000" indent="-216000">
              <a:lnSpc>
                <a:spcPct val="100000"/>
              </a:lnSpc>
              <a:spcBef>
                <a:spcPts val="51"/>
              </a:spcBef>
              <a:spcAft>
                <a:spcPts val="51"/>
              </a:spcAft>
              <a:buClr>
                <a:srgbClr val="000000"/>
              </a:buClr>
              <a:buFont typeface="StarSymbol"/>
              <a:buAutoNum type="arabicParen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800" spc="-1" strike="noStrike">
                <a:solidFill>
                  <a:srgbClr val="000000"/>
                </a:solidFill>
                <a:latin typeface="Arial"/>
                <a:ea typeface="DejaVu Sans"/>
              </a:rPr>
              <a:t>How is it different to a newspaper report for example or a ‘normal’ narrative story style in a novel? </a:t>
            </a:r>
            <a:endParaRPr b="0" lang="en-GB" sz="1800" spc="-1" strike="noStrike">
              <a:latin typeface="Arial"/>
            </a:endParaRPr>
          </a:p>
          <a:p>
            <a:pPr marL="216000" indent="-216000">
              <a:lnSpc>
                <a:spcPct val="100000"/>
              </a:lnSpc>
              <a:spcBef>
                <a:spcPts val="51"/>
              </a:spcBef>
              <a:spcAft>
                <a:spcPts val="51"/>
              </a:spcAft>
              <a:buClr>
                <a:srgbClr val="000000"/>
              </a:buClr>
              <a:buFont typeface="StarSymbol"/>
              <a:buAutoNum type="arabicParen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800" spc="-1" strike="noStrike">
                <a:solidFill>
                  <a:srgbClr val="000000"/>
                </a:solidFill>
                <a:latin typeface="Arial"/>
                <a:ea typeface="DejaVu Sans"/>
              </a:rPr>
              <a:t>Why do you think the author decided to write the chapter in this way?  </a:t>
            </a:r>
            <a:endParaRPr b="0" lang="en-GB" sz="1800" spc="-1" strike="noStrike">
              <a:latin typeface="Arial"/>
            </a:endParaRPr>
          </a:p>
          <a:p>
            <a:pPr marL="216000" indent="-216000">
              <a:lnSpc>
                <a:spcPct val="100000"/>
              </a:lnSpc>
              <a:spcBef>
                <a:spcPts val="51"/>
              </a:spcBef>
              <a:spcAft>
                <a:spcPts val="51"/>
              </a:spcAft>
              <a:buClr>
                <a:srgbClr val="000000"/>
              </a:buClr>
              <a:buFont typeface="StarSymbol"/>
              <a:buAutoNum type="arabicParen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800" spc="-1" strike="noStrike">
                <a:solidFill>
                  <a:srgbClr val="000000"/>
                </a:solidFill>
                <a:latin typeface="Arial"/>
                <a:ea typeface="DejaVu Sans"/>
              </a:rPr>
              <a:t>What effect does it have on you as the reader?</a:t>
            </a:r>
            <a:endParaRPr b="0" lang="en-GB" sz="18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GB" sz="1800" spc="-1" strike="noStrike">
              <a:latin typeface="Arial"/>
            </a:endParaRPr>
          </a:p>
        </p:txBody>
      </p:sp>
      <p:pic>
        <p:nvPicPr>
          <p:cNvPr id="260" name="" descr=""/>
          <p:cNvPicPr/>
          <p:nvPr/>
        </p:nvPicPr>
        <p:blipFill>
          <a:blip r:embed="rId1"/>
          <a:stretch/>
        </p:blipFill>
        <p:spPr>
          <a:xfrm>
            <a:off x="205200" y="3420000"/>
            <a:ext cx="4910040" cy="3059640"/>
          </a:xfrm>
          <a:prstGeom prst="rect">
            <a:avLst/>
          </a:prstGeom>
          <a:ln w="0">
            <a:noFill/>
          </a:ln>
        </p:spPr>
      </p:pic>
      <p:sp>
        <p:nvSpPr>
          <p:cNvPr id="261" name=""/>
          <p:cNvSpPr/>
          <p:nvPr/>
        </p:nvSpPr>
        <p:spPr>
          <a:xfrm>
            <a:off x="5220000" y="3600000"/>
            <a:ext cx="3779640" cy="2905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latin typeface="Arial"/>
              </a:rPr>
              <a:t>Journal entries can be used to make the reader see events from the characters perspective, and can also cover long periods of time quickly.  It can also be used to reveal more about a characters personality, as we read their personal thoughts and perspectives. This can help the reader connect more to the person writing the journal.  </a:t>
            </a:r>
            <a:endParaRPr b="0" lang="en-GB" sz="1800" spc="-1" strike="noStrike">
              <a:latin typeface="Arial"/>
            </a:endParaRPr>
          </a:p>
        </p:txBody>
      </p:sp>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childTnLst>
                  <p:par>
                    <p:cTn id="9" fill="hold">
                      <p:stCondLst>
                        <p:cond delay="indefinite"/>
                      </p:stCondLst>
                      <p:childTnLst>
                        <p:par>
                          <p:cTn id="10" fill="hold">
                            <p:stCondLst>
                              <p:cond delay="0"/>
                            </p:stCondLst>
                            <p:childTnLst>
                              <p:par>
                                <p:cTn id="11" nodeType="clickEffect" fill="hold" presetClass="entr" presetID="1">
                                  <p:stCondLst>
                                    <p:cond delay="0"/>
                                  </p:stCondLst>
                                  <p:childTnLst>
                                    <p:set>
                                      <p:cBhvr>
                                        <p:cTn id="12" dur="1" fill="hold">
                                          <p:stCondLst>
                                            <p:cond delay="0"/>
                                          </p:stCondLst>
                                        </p:cTn>
                                        <p:tgtEl>
                                          <p:spTgt spid="261">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262" name="PlaceHolder 1"/>
          <p:cNvSpPr>
            <a:spLocks noGrp="1"/>
          </p:cNvSpPr>
          <p:nvPr>
            <p:ph type="title"/>
          </p:nvPr>
        </p:nvSpPr>
        <p:spPr>
          <a:xfrm>
            <a:off x="456840" y="274680"/>
            <a:ext cx="8225640" cy="1139040"/>
          </a:xfrm>
          <a:prstGeom prst="rect">
            <a:avLst/>
          </a:prstGeom>
          <a:noFill/>
          <a:ln w="0">
            <a:noFill/>
          </a:ln>
        </p:spPr>
        <p:txBody>
          <a:bodyPr lIns="90000" rIns="90000" tIns="46800" bIns="46800" anchor="ctr">
            <a:noAutofit/>
          </a:bodyPr>
          <a:p>
            <a:pPr algn="ct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4400" spc="-1" strike="noStrike">
                <a:solidFill>
                  <a:srgbClr val="000000"/>
                </a:solidFill>
                <a:latin typeface="Candara"/>
              </a:rPr>
              <a:t>Chapter 3 </a:t>
            </a:r>
            <a:endParaRPr b="0" lang="en-GB" sz="4400" spc="-1" strike="noStrike">
              <a:latin typeface="Arial"/>
            </a:endParaRPr>
          </a:p>
        </p:txBody>
      </p:sp>
      <p:sp>
        <p:nvSpPr>
          <p:cNvPr id="263" name=""/>
          <p:cNvSpPr/>
          <p:nvPr/>
        </p:nvSpPr>
        <p:spPr>
          <a:xfrm>
            <a:off x="360360" y="1619280"/>
            <a:ext cx="8279640" cy="24328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800" spc="-1" strike="noStrike">
                <a:solidFill>
                  <a:srgbClr val="000000"/>
                </a:solidFill>
                <a:latin typeface="Arial"/>
                <a:ea typeface="DejaVu Sans"/>
              </a:rPr>
              <a:t>At the end of this chapter the real story starts, Michael is thrown overboard and the style of writing switches from a journal back to a narrative; he begins to tell his story again.</a:t>
            </a:r>
            <a:endParaRPr b="0" lang="en-GB" sz="18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GB" sz="18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800" spc="-1" strike="noStrike">
                <a:solidFill>
                  <a:srgbClr val="000000"/>
                </a:solidFill>
                <a:latin typeface="Arial"/>
                <a:ea typeface="DejaVu Sans"/>
              </a:rPr>
              <a:t>What do you notice about these two styles of writing, how are they different?</a:t>
            </a:r>
            <a:endParaRPr b="0" lang="en-GB" sz="18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800" spc="-1" strike="noStrike">
                <a:solidFill>
                  <a:srgbClr val="000000"/>
                </a:solidFill>
                <a:latin typeface="Arial"/>
                <a:ea typeface="DejaVu Sans"/>
              </a:rPr>
              <a:t> </a:t>
            </a:r>
            <a:r>
              <a:rPr b="0" lang="en-GB" sz="1800" spc="-1" strike="noStrike">
                <a:solidFill>
                  <a:srgbClr val="000000"/>
                </a:solidFill>
                <a:latin typeface="Arial"/>
                <a:ea typeface="DejaVu Sans"/>
              </a:rPr>
              <a:t>For each one answer the following questions:</a:t>
            </a:r>
            <a:endParaRPr b="0" lang="en-GB" sz="1800" spc="-1" strike="noStrike">
              <a:latin typeface="Arial"/>
            </a:endParaRPr>
          </a:p>
          <a:p>
            <a:pPr marL="414360" indent="-216000">
              <a:lnSpc>
                <a:spcPct val="100000"/>
              </a:lnSpc>
              <a:spcBef>
                <a:spcPts val="51"/>
              </a:spcBef>
              <a:spcAft>
                <a:spcPts val="51"/>
              </a:spcAft>
              <a:buClr>
                <a:srgbClr val="000000"/>
              </a:buClr>
              <a:buFont typeface="StarSymbol"/>
              <a:buAutoNum type="arabicParen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800" spc="-1" strike="noStrike">
                <a:solidFill>
                  <a:srgbClr val="000000"/>
                </a:solidFill>
                <a:latin typeface="Arial"/>
                <a:ea typeface="DejaVu Sans"/>
              </a:rPr>
              <a:t>Is it written in the first (I, we), second (you) or third person (he, she, it, they)?</a:t>
            </a:r>
            <a:endParaRPr b="0" lang="en-GB" sz="1800" spc="-1" strike="noStrike">
              <a:latin typeface="Arial"/>
            </a:endParaRPr>
          </a:p>
          <a:p>
            <a:pPr marL="414360" indent="-216000">
              <a:lnSpc>
                <a:spcPct val="100000"/>
              </a:lnSpc>
              <a:spcBef>
                <a:spcPts val="51"/>
              </a:spcBef>
              <a:spcAft>
                <a:spcPts val="51"/>
              </a:spcAft>
              <a:buClr>
                <a:srgbClr val="000000"/>
              </a:buClr>
              <a:buFont typeface="StarSymbol"/>
              <a:buAutoNum type="arabicParen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800" spc="-1" strike="noStrike">
                <a:solidFill>
                  <a:srgbClr val="000000"/>
                </a:solidFill>
                <a:latin typeface="Arial"/>
                <a:ea typeface="DejaVu Sans"/>
              </a:rPr>
              <a:t>Does it use formal or informal language?</a:t>
            </a:r>
            <a:endParaRPr b="0" lang="en-GB" sz="1800" spc="-1" strike="noStrike">
              <a:latin typeface="Arial"/>
            </a:endParaRPr>
          </a:p>
          <a:p>
            <a:pPr marL="414360" indent="-216000">
              <a:lnSpc>
                <a:spcPct val="100000"/>
              </a:lnSpc>
              <a:spcBef>
                <a:spcPts val="51"/>
              </a:spcBef>
              <a:spcAft>
                <a:spcPts val="51"/>
              </a:spcAft>
              <a:buClr>
                <a:srgbClr val="000000"/>
              </a:buClr>
              <a:buFont typeface="StarSymbol"/>
              <a:buAutoNum type="arabicParen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800" spc="-1" strike="noStrike">
                <a:solidFill>
                  <a:srgbClr val="000000"/>
                </a:solidFill>
                <a:latin typeface="Arial"/>
                <a:ea typeface="DejaVu Sans"/>
              </a:rPr>
              <a:t>Who is it writing for? (who is the intended audience)</a:t>
            </a:r>
            <a:endParaRPr b="0" lang="en-GB" sz="1800" spc="-1" strike="noStrike">
              <a:latin typeface="Arial"/>
            </a:endParaRPr>
          </a:p>
          <a:p>
            <a:pPr marL="414360" indent="-216000">
              <a:lnSpc>
                <a:spcPct val="100000"/>
              </a:lnSpc>
              <a:spcBef>
                <a:spcPts val="51"/>
              </a:spcBef>
              <a:spcAft>
                <a:spcPts val="51"/>
              </a:spcAft>
              <a:buClr>
                <a:srgbClr val="000000"/>
              </a:buClr>
              <a:buFont typeface="StarSymbol"/>
              <a:buAutoNum type="arabicParen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800" spc="-1" strike="noStrike">
                <a:solidFill>
                  <a:srgbClr val="000000"/>
                </a:solidFill>
                <a:latin typeface="Arial"/>
                <a:ea typeface="DejaVu Sans"/>
              </a:rPr>
              <a:t>Does it follow chronological order?</a:t>
            </a:r>
            <a:endParaRPr b="0" lang="en-GB" sz="18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GB" sz="18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GB" sz="1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264" name="PlaceHolder 1"/>
          <p:cNvSpPr>
            <a:spLocks noGrp="1"/>
          </p:cNvSpPr>
          <p:nvPr>
            <p:ph type="title"/>
          </p:nvPr>
        </p:nvSpPr>
        <p:spPr>
          <a:xfrm>
            <a:off x="456840" y="274680"/>
            <a:ext cx="8225640" cy="1139040"/>
          </a:xfrm>
          <a:prstGeom prst="rect">
            <a:avLst/>
          </a:prstGeom>
          <a:noFill/>
          <a:ln w="0">
            <a:noFill/>
          </a:ln>
        </p:spPr>
        <p:txBody>
          <a:bodyPr lIns="90000" rIns="90000" tIns="46800" bIns="46800" anchor="ctr">
            <a:noAutofit/>
          </a:bodyPr>
          <a:p>
            <a:pPr algn="ct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4400" spc="-1" strike="noStrike">
                <a:solidFill>
                  <a:srgbClr val="000000"/>
                </a:solidFill>
                <a:latin typeface="Candara"/>
              </a:rPr>
              <a:t>Chapter 3 </a:t>
            </a:r>
            <a:endParaRPr b="0" lang="en-GB" sz="4400" spc="-1" strike="noStrike">
              <a:latin typeface="Arial"/>
            </a:endParaRPr>
          </a:p>
        </p:txBody>
      </p:sp>
      <p:sp>
        <p:nvSpPr>
          <p:cNvPr id="265" name=""/>
          <p:cNvSpPr/>
          <p:nvPr/>
        </p:nvSpPr>
        <p:spPr>
          <a:xfrm>
            <a:off x="360360" y="1619280"/>
            <a:ext cx="8279640" cy="24328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800" spc="-1" strike="noStrike">
                <a:solidFill>
                  <a:srgbClr val="000000"/>
                </a:solidFill>
                <a:latin typeface="Arial"/>
                <a:ea typeface="DejaVu Sans"/>
              </a:rPr>
              <a:t>Now you have read several of Michaels journal entries and have an idea of the style of writing needed for journal writing you are going to have a go.</a:t>
            </a:r>
            <a:endParaRPr b="0" lang="en-GB" sz="18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GB" sz="18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800" spc="-1" strike="noStrike">
                <a:solidFill>
                  <a:srgbClr val="000000"/>
                </a:solidFill>
                <a:latin typeface="Arial"/>
                <a:ea typeface="DejaVu Sans"/>
              </a:rPr>
              <a:t>Imagine that you are Michaels mum or dad.  Pick a day of your journey so far (before the accident) and write an entry in your journal. You will have to use your imagination as we don’t know all the details, but you can use some of the information from Michaels journal entry.</a:t>
            </a:r>
            <a:endParaRPr b="0" lang="en-GB" sz="18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GB" sz="18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800" spc="-1" strike="noStrike">
                <a:solidFill>
                  <a:srgbClr val="000000"/>
                </a:solidFill>
                <a:latin typeface="Arial"/>
                <a:ea typeface="DejaVu Sans"/>
              </a:rPr>
              <a:t>For example, you might write an entry about playing football with Michael while they were in Brazil, or perhaps your time visiting family in Australia, or getting the boat fixed or cleaned at one of your stops. </a:t>
            </a:r>
            <a:endParaRPr b="0" lang="en-GB" sz="18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GB" sz="18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800" spc="-1" strike="noStrike">
                <a:solidFill>
                  <a:srgbClr val="000000"/>
                </a:solidFill>
                <a:latin typeface="Arial"/>
                <a:ea typeface="DejaVu Sans"/>
              </a:rPr>
              <a:t>Remember that a journal is personal, it tells the days events from your perspective, is often more informal and shares your feelings about the things that happened that day.  It is usually intended to be read either by you at a later date or by a close friend or relative. </a:t>
            </a:r>
            <a:endParaRPr b="0" lang="en-GB" sz="18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GB" sz="18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GB" sz="1800" spc="-1" strike="noStrike">
              <a:latin typeface="Arial"/>
            </a:endParaRPr>
          </a:p>
        </p:txBody>
      </p:sp>
      <p:pic>
        <p:nvPicPr>
          <p:cNvPr id="266" name="" descr=""/>
          <p:cNvPicPr/>
          <p:nvPr/>
        </p:nvPicPr>
        <p:blipFill>
          <a:blip r:embed="rId1"/>
          <a:stretch/>
        </p:blipFill>
        <p:spPr>
          <a:xfrm>
            <a:off x="6660000" y="63000"/>
            <a:ext cx="2340000" cy="155700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3f2fd"/>
        </a:solidFill>
      </p:bgPr>
    </p:bg>
    <p:spTree>
      <p:nvGrpSpPr>
        <p:cNvPr id="1" name=""/>
        <p:cNvGrpSpPr/>
        <p:nvPr/>
      </p:nvGrpSpPr>
      <p:grpSpPr>
        <a:xfrm>
          <a:off x="0" y="0"/>
          <a:ext cx="0" cy="0"/>
          <a:chOff x="0" y="0"/>
          <a:chExt cx="0" cy="0"/>
        </a:xfrm>
      </p:grpSpPr>
      <p:pic>
        <p:nvPicPr>
          <p:cNvPr id="208" name="" descr=""/>
          <p:cNvPicPr/>
          <p:nvPr/>
        </p:nvPicPr>
        <p:blipFill>
          <a:blip r:embed="rId1"/>
          <a:stretch/>
        </p:blipFill>
        <p:spPr>
          <a:xfrm>
            <a:off x="1692360" y="2828880"/>
            <a:ext cx="4606200" cy="3831480"/>
          </a:xfrm>
          <a:prstGeom prst="rect">
            <a:avLst/>
          </a:prstGeom>
          <a:ln w="0">
            <a:noFill/>
          </a:ln>
        </p:spPr>
      </p:pic>
      <p:sp>
        <p:nvSpPr>
          <p:cNvPr id="209" name=""/>
          <p:cNvSpPr/>
          <p:nvPr/>
        </p:nvSpPr>
        <p:spPr>
          <a:xfrm>
            <a:off x="252360" y="728640"/>
            <a:ext cx="8568720" cy="16207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nSpc>
                <a:spcPct val="100000"/>
              </a:lnSpc>
              <a:spcBef>
                <a:spcPts val="1176"/>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1800" spc="-1" strike="noStrike">
                <a:solidFill>
                  <a:srgbClr val="000000"/>
                </a:solidFill>
                <a:latin typeface="SassoonPrimaryType"/>
                <a:ea typeface="DejaVu Sans"/>
              </a:rPr>
              <a:t>This is a story about what happens to Michael when his family set out on a sailing adventure together. We can see from the picture on the front and the blurb that things don’t go quite to plan. </a:t>
            </a:r>
            <a:endParaRPr b="0" lang="en-GB" sz="1800" spc="-1" strike="noStrike">
              <a:latin typeface="Arial"/>
            </a:endParaRPr>
          </a:p>
          <a:p>
            <a:pPr marL="216000" indent="-216000">
              <a:lnSpc>
                <a:spcPct val="100000"/>
              </a:lnSpc>
              <a:spcBef>
                <a:spcPts val="1176"/>
              </a:spcBef>
              <a:spcAft>
                <a:spcPts val="51"/>
              </a:spcAft>
              <a:buClr>
                <a:srgbClr val="000000"/>
              </a:buClr>
              <a:buSzPct val="45000"/>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1800" spc="-1" strike="noStrike">
                <a:solidFill>
                  <a:srgbClr val="000000"/>
                </a:solidFill>
                <a:latin typeface="SassoonPrimaryType"/>
                <a:ea typeface="DejaVu Sans"/>
              </a:rPr>
              <a:t>Do you think that it would be a good idea for your family to do something like this? </a:t>
            </a:r>
            <a:endParaRPr b="0" lang="en-GB" sz="1800" spc="-1" strike="noStrike">
              <a:latin typeface="Arial"/>
            </a:endParaRPr>
          </a:p>
        </p:txBody>
      </p:sp>
      <p:sp>
        <p:nvSpPr>
          <p:cNvPr id="210" name=""/>
          <p:cNvSpPr/>
          <p:nvPr/>
        </p:nvSpPr>
        <p:spPr>
          <a:xfrm>
            <a:off x="250920" y="2340000"/>
            <a:ext cx="8350920" cy="3675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nSpc>
                <a:spcPct val="100000"/>
              </a:lnSpc>
              <a:spcBef>
                <a:spcPts val="1176"/>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1800" spc="-1" strike="noStrike">
                <a:solidFill>
                  <a:srgbClr val="000000"/>
                </a:solidFill>
                <a:latin typeface="SassoonPrimaryType"/>
                <a:ea typeface="DejaVu Sans"/>
              </a:rPr>
              <a:t>Complete a chart like this with your reasons FOR and AGAINST. </a:t>
            </a:r>
            <a:endParaRPr b="0" lang="en-GB" sz="1800" spc="-1" strike="noStrike">
              <a:latin typeface="Arial"/>
            </a:endParaRPr>
          </a:p>
        </p:txBody>
      </p:sp>
      <p:sp>
        <p:nvSpPr>
          <p:cNvPr id="211" name=""/>
          <p:cNvSpPr/>
          <p:nvPr/>
        </p:nvSpPr>
        <p:spPr>
          <a:xfrm>
            <a:off x="179280" y="179280"/>
            <a:ext cx="8819640" cy="2851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gn="ct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2800" spc="-1" strike="noStrike" u="sng">
                <a:solidFill>
                  <a:srgbClr val="000000"/>
                </a:solidFill>
                <a:uFillTx/>
                <a:latin typeface="Candara"/>
                <a:ea typeface="DejaVu Sans"/>
              </a:rPr>
              <a:t>The Adventure of a lifetime?</a:t>
            </a:r>
            <a:endParaRPr b="0" lang="en-GB" sz="28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267" name=""/>
          <p:cNvSpPr/>
          <p:nvPr/>
        </p:nvSpPr>
        <p:spPr>
          <a:xfrm>
            <a:off x="179280" y="404640"/>
            <a:ext cx="8784720" cy="58741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000" spc="-1" strike="noStrike">
                <a:solidFill>
                  <a:srgbClr val="000000"/>
                </a:solidFill>
                <a:latin typeface="Arial"/>
                <a:ea typeface="DejaVu Sans"/>
              </a:rPr>
              <a:t>QUESTIONS ON CHAPTER 3</a:t>
            </a:r>
            <a:endParaRPr b="0" lang="en-GB" sz="20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GB" sz="20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1800" spc="-1" strike="noStrike">
                <a:solidFill>
                  <a:srgbClr val="000000"/>
                </a:solidFill>
                <a:latin typeface="Arial"/>
                <a:ea typeface="DejaVu Sans"/>
              </a:rPr>
              <a:t>1. When Michael and his family first set sail, how many miles a day do they want to do?</a:t>
            </a:r>
            <a:endParaRPr b="0" lang="en-GB" sz="18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GB" sz="18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1800" spc="-1" strike="noStrike">
                <a:solidFill>
                  <a:srgbClr val="000000"/>
                </a:solidFill>
                <a:latin typeface="Arial"/>
                <a:ea typeface="DejaVu Sans"/>
              </a:rPr>
              <a:t>2. How many miles a day do they actually do?</a:t>
            </a:r>
            <a:endParaRPr b="0" lang="en-GB" sz="18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GB" sz="18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1800" spc="-1" strike="noStrike">
                <a:solidFill>
                  <a:srgbClr val="000000"/>
                </a:solidFill>
                <a:latin typeface="Arial"/>
                <a:ea typeface="DejaVu Sans"/>
              </a:rPr>
              <a:t>3. What game do Michael’s parents play?</a:t>
            </a:r>
            <a:endParaRPr b="0" lang="en-GB" sz="18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GB" sz="18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1800" spc="-1" strike="noStrike">
                <a:solidFill>
                  <a:srgbClr val="000000"/>
                </a:solidFill>
                <a:latin typeface="Arial"/>
                <a:ea typeface="DejaVu Sans"/>
              </a:rPr>
              <a:t>4. What do they eat?</a:t>
            </a:r>
            <a:endParaRPr b="0" lang="en-GB" sz="18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GB" sz="18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1800" spc="-1" strike="noStrike">
                <a:solidFill>
                  <a:srgbClr val="000000"/>
                </a:solidFill>
                <a:latin typeface="Arial"/>
                <a:ea typeface="DejaVu Sans"/>
              </a:rPr>
              <a:t>5. What creatures do they see off the coast of Africa?</a:t>
            </a:r>
            <a:endParaRPr b="0" lang="en-GB" sz="18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GB" sz="18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1800" spc="-1" strike="noStrike">
                <a:solidFill>
                  <a:srgbClr val="000000"/>
                </a:solidFill>
                <a:latin typeface="Arial"/>
                <a:ea typeface="DejaVu Sans"/>
              </a:rPr>
              <a:t>6. In November they went to Brazil. Where did they stop?</a:t>
            </a:r>
            <a:endParaRPr b="0" lang="en-GB" sz="18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GB" sz="18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1800" spc="-1" strike="noStrike">
                <a:solidFill>
                  <a:srgbClr val="000000"/>
                </a:solidFill>
                <a:latin typeface="Arial"/>
                <a:ea typeface="DejaVu Sans"/>
              </a:rPr>
              <a:t>7. What did Michael do in Brazil?</a:t>
            </a:r>
            <a:endParaRPr b="0" lang="en-GB" sz="18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GB" sz="18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1800" spc="-1" strike="noStrike">
                <a:solidFill>
                  <a:srgbClr val="000000"/>
                </a:solidFill>
                <a:latin typeface="Arial"/>
                <a:ea typeface="DejaVu Sans"/>
              </a:rPr>
              <a:t>8. What did they do on Christmas Day?</a:t>
            </a:r>
            <a:endParaRPr b="0" lang="en-GB" sz="18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GB" sz="18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1800" spc="-1" strike="noStrike">
                <a:solidFill>
                  <a:srgbClr val="000000"/>
                </a:solidFill>
                <a:latin typeface="Arial"/>
                <a:ea typeface="DejaVu Sans"/>
              </a:rPr>
              <a:t>9. Describe, in your own words, the incident with Stella Artois.</a:t>
            </a:r>
            <a:endParaRPr b="0" lang="en-GB" sz="18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3f2fd"/>
        </a:solidFill>
      </p:bgPr>
    </p:bg>
    <p:spTree>
      <p:nvGrpSpPr>
        <p:cNvPr id="1" name=""/>
        <p:cNvGrpSpPr/>
        <p:nvPr/>
      </p:nvGrpSpPr>
      <p:grpSpPr>
        <a:xfrm>
          <a:off x="0" y="0"/>
          <a:ext cx="0" cy="0"/>
          <a:chOff x="0" y="0"/>
          <a:chExt cx="0" cy="0"/>
        </a:xfrm>
      </p:grpSpPr>
      <p:sp>
        <p:nvSpPr>
          <p:cNvPr id="268" name=""/>
          <p:cNvSpPr/>
          <p:nvPr/>
        </p:nvSpPr>
        <p:spPr>
          <a:xfrm>
            <a:off x="398520" y="1440000"/>
            <a:ext cx="4280760" cy="29502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ctr">
            <a:noAutofit/>
          </a:bodyPr>
          <a:p>
            <a:pPr algn="ct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4400" spc="-1" strike="noStrike">
                <a:solidFill>
                  <a:srgbClr val="000000"/>
                </a:solidFill>
                <a:latin typeface="Arial"/>
                <a:ea typeface="DejaVu Sans"/>
              </a:rPr>
              <a:t>Chapter 4</a:t>
            </a:r>
            <a:endParaRPr b="0" lang="en-GB" sz="4400" spc="-1" strike="noStrike">
              <a:latin typeface="Arial"/>
            </a:endParaRPr>
          </a:p>
        </p:txBody>
      </p:sp>
      <p:pic>
        <p:nvPicPr>
          <p:cNvPr id="269" name="" descr=""/>
          <p:cNvPicPr/>
          <p:nvPr/>
        </p:nvPicPr>
        <p:blipFill>
          <a:blip r:embed="rId1"/>
          <a:stretch/>
        </p:blipFill>
        <p:spPr>
          <a:xfrm>
            <a:off x="4680000" y="204840"/>
            <a:ext cx="4115520" cy="627444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270" name="PlaceHolder 1"/>
          <p:cNvSpPr>
            <a:spLocks noGrp="1"/>
          </p:cNvSpPr>
          <p:nvPr>
            <p:ph type="title"/>
          </p:nvPr>
        </p:nvSpPr>
        <p:spPr>
          <a:xfrm>
            <a:off x="456840" y="274680"/>
            <a:ext cx="8225640" cy="444960"/>
          </a:xfrm>
          <a:prstGeom prst="rect">
            <a:avLst/>
          </a:prstGeom>
          <a:noFill/>
          <a:ln w="0">
            <a:noFill/>
          </a:ln>
        </p:spPr>
        <p:txBody>
          <a:bodyPr lIns="90000" rIns="90000" tIns="46800" bIns="46800" anchor="ctr">
            <a:noAutofit/>
          </a:bodyPr>
          <a:p>
            <a:pPr algn="ct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4400" spc="-1" strike="noStrike">
                <a:solidFill>
                  <a:srgbClr val="000000"/>
                </a:solidFill>
                <a:latin typeface="Candara"/>
              </a:rPr>
              <a:t>Chapter 4 </a:t>
            </a:r>
            <a:endParaRPr b="0" lang="en-GB" sz="4400" spc="-1" strike="noStrike">
              <a:latin typeface="Arial"/>
            </a:endParaRPr>
          </a:p>
        </p:txBody>
      </p:sp>
      <p:sp>
        <p:nvSpPr>
          <p:cNvPr id="271" name=""/>
          <p:cNvSpPr/>
          <p:nvPr/>
        </p:nvSpPr>
        <p:spPr>
          <a:xfrm>
            <a:off x="180000" y="900000"/>
            <a:ext cx="8819640" cy="59396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800" spc="-1" strike="noStrike">
                <a:solidFill>
                  <a:srgbClr val="000000"/>
                </a:solidFill>
                <a:latin typeface="Arial"/>
                <a:ea typeface="DejaVu Sans"/>
              </a:rPr>
              <a:t>At the start of the chapter things get a bit scary for our protagonist as he falls overboard.  Read these sections from the beginning of the chapter and look at how the author creates the tension and the serious atmosphere.</a:t>
            </a:r>
            <a:endParaRPr b="0" lang="en-GB" sz="18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GB" sz="18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i="1" lang="en-GB" sz="1500" spc="-1" strike="noStrike">
                <a:solidFill>
                  <a:srgbClr val="000000"/>
                </a:solidFill>
                <a:latin typeface="Arial"/>
                <a:ea typeface="DejaVu Sans"/>
              </a:rPr>
              <a:t>‘ </a:t>
            </a:r>
            <a:r>
              <a:rPr b="0" i="1" lang="en-GB" sz="1500" spc="-1" strike="noStrike">
                <a:solidFill>
                  <a:srgbClr val="000000"/>
                </a:solidFill>
                <a:latin typeface="Arial"/>
                <a:ea typeface="DejaVu Sans"/>
              </a:rPr>
              <a:t>The terrors came fast, one upon another. The lights of the Peggy Sue went away into the dark of the night, leaving me alone in the ocean, alone with the certainty that they were already too far away, that my cries for help could not possibly be heard.’ </a:t>
            </a:r>
            <a:endParaRPr b="0" lang="en-GB" sz="15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GB" sz="15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i="1" lang="en-GB" sz="1500" spc="-1" strike="noStrike">
                <a:solidFill>
                  <a:srgbClr val="000000"/>
                </a:solidFill>
                <a:latin typeface="Arial"/>
                <a:ea typeface="DejaVu Sans"/>
              </a:rPr>
              <a:t>‘</a:t>
            </a:r>
            <a:r>
              <a:rPr b="0" i="1" lang="en-GB" sz="1500" spc="-1" strike="noStrike">
                <a:solidFill>
                  <a:srgbClr val="000000"/>
                </a:solidFill>
                <a:latin typeface="Arial"/>
                <a:ea typeface="DejaVu Sans"/>
              </a:rPr>
              <a:t>I would be eaten alive. Either that or I would drown slowly. Nothing could save me. I trod water, frantically searching the impenetrable darkness about me for something, anything to swim towards. There was nothing.’</a:t>
            </a:r>
            <a:endParaRPr b="0" lang="en-GB" sz="15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GB" sz="15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i="1" lang="en-GB" sz="1500" spc="-1" strike="noStrike">
                <a:solidFill>
                  <a:srgbClr val="000000"/>
                </a:solidFill>
                <a:latin typeface="Arial"/>
                <a:ea typeface="DejaVu Sans"/>
              </a:rPr>
              <a:t>‘</a:t>
            </a:r>
            <a:r>
              <a:rPr b="0" i="1" lang="en-GB" sz="1500" spc="-1" strike="noStrike">
                <a:solidFill>
                  <a:srgbClr val="000000"/>
                </a:solidFill>
                <a:latin typeface="Arial"/>
                <a:ea typeface="DejaVu Sans"/>
              </a:rPr>
              <a:t>Then a sudden glimpse of white in the sea. The breaking of a wave perhaps. But there were no waves. Stella! It had to be. I was so thankful, so relieved not to be all alone. I called out and swam towards her. She would keep bobbing away from me, vanishing, reappearing, then vanishing again. She had seemed so near, but it took several minutes of hard swimming before I came close enough to reach out and touch her. Only then did I realise my mistake. Stella’s head was mostly black. This was white. It was my football. I grabbed it and clung on, feeling the unexpected and wonderful buoyancy of it. I held on, treading water and calling for Stella. There was no answer. I called and I called. But every time I opened my mouth now, the seawater washed in. I had to give her up. I had to save myself if I could.</a:t>
            </a:r>
            <a:endParaRPr b="0" lang="en-GB" sz="15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i="1" lang="en-GB" sz="1500" spc="-1" strike="noStrike">
                <a:solidFill>
                  <a:srgbClr val="000000"/>
                </a:solidFill>
                <a:latin typeface="Arial"/>
                <a:ea typeface="DejaVu Sans"/>
              </a:rPr>
              <a:t>‘</a:t>
            </a:r>
            <a:r>
              <a:rPr b="0" i="1" lang="en-GB" sz="1500" spc="-1" strike="noStrike">
                <a:solidFill>
                  <a:srgbClr val="000000"/>
                </a:solidFill>
                <a:latin typeface="Arial"/>
                <a:ea typeface="DejaVu Sans"/>
              </a:rPr>
              <a:t>I mustn’t kick too much, just enough to keep my chin above the water, no more. Too much movement would attract the sharks. Morning must come soon. I had to hang on till then. I had to. The water wasn’t that cold. I had my football. I had a chance.’</a:t>
            </a:r>
            <a:endParaRPr b="0" lang="en-GB" sz="15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GB" sz="15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GB" sz="15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GB" sz="15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GB" sz="15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272" name="PlaceHolder 1"/>
          <p:cNvSpPr>
            <a:spLocks noGrp="1"/>
          </p:cNvSpPr>
          <p:nvPr>
            <p:ph type="title"/>
          </p:nvPr>
        </p:nvSpPr>
        <p:spPr>
          <a:xfrm>
            <a:off x="456840" y="274680"/>
            <a:ext cx="8225640" cy="624960"/>
          </a:xfrm>
          <a:prstGeom prst="rect">
            <a:avLst/>
          </a:prstGeom>
          <a:noFill/>
          <a:ln w="0">
            <a:noFill/>
          </a:ln>
        </p:spPr>
        <p:txBody>
          <a:bodyPr lIns="90000" rIns="90000" tIns="46800" bIns="46800" anchor="ctr">
            <a:noAutofit/>
          </a:bodyPr>
          <a:p>
            <a:pPr algn="ct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4400" spc="-1" strike="noStrike">
                <a:solidFill>
                  <a:srgbClr val="000000"/>
                </a:solidFill>
                <a:latin typeface="Candara"/>
              </a:rPr>
              <a:t>Chapter 4 </a:t>
            </a:r>
            <a:endParaRPr b="0" lang="en-GB" sz="4400" spc="-1" strike="noStrike">
              <a:latin typeface="Arial"/>
            </a:endParaRPr>
          </a:p>
        </p:txBody>
      </p:sp>
      <p:sp>
        <p:nvSpPr>
          <p:cNvPr id="273" name=""/>
          <p:cNvSpPr/>
          <p:nvPr/>
        </p:nvSpPr>
        <p:spPr>
          <a:xfrm>
            <a:off x="180000" y="1080000"/>
            <a:ext cx="8819640" cy="53996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600" spc="-1" strike="noStrike">
                <a:solidFill>
                  <a:srgbClr val="000000"/>
                </a:solidFill>
                <a:latin typeface="Arial"/>
                <a:ea typeface="DejaVu Sans"/>
              </a:rPr>
              <a:t>Authors use a lot of different techniques to make the reader feel different ways.  When something bad happens the author wants the reader to feel the emotions and perhaps sympathise with the character, if there is a tense or scary event the author wants the reader to share the emotions.  A good author uses different writing techniques to bring the reader on the journey with the characters of the book. Just like a chef uses different techniques to make a delicious meal; frying, baking, whisking etc.. each method creating different results, so an author uses different writing techniques.</a:t>
            </a:r>
            <a:endParaRPr b="0" lang="en-GB" sz="16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GB" sz="16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600" spc="-1" strike="noStrike">
                <a:solidFill>
                  <a:srgbClr val="000000"/>
                </a:solidFill>
                <a:latin typeface="Arial"/>
                <a:ea typeface="DejaVu Sans"/>
              </a:rPr>
              <a:t>When creating tension an author might use some of the following techniques:</a:t>
            </a:r>
            <a:endParaRPr b="0" lang="en-GB" sz="1600" spc="-1" strike="noStrike">
              <a:latin typeface="Arial"/>
            </a:endParaRPr>
          </a:p>
          <a:p>
            <a:pPr marL="216000" indent="-216000">
              <a:lnSpc>
                <a:spcPct val="100000"/>
              </a:lnSpc>
              <a:spcBef>
                <a:spcPts val="51"/>
              </a:spcBef>
              <a:spcAft>
                <a:spcPts val="51"/>
              </a:spcAft>
              <a:buClr>
                <a:srgbClr val="000000"/>
              </a:buClr>
              <a:buFont typeface="Wingdings" charset="2"/>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600" spc="-1" strike="noStrike">
                <a:solidFill>
                  <a:srgbClr val="000000"/>
                </a:solidFill>
                <a:latin typeface="Arial"/>
                <a:ea typeface="DejaVu Sans"/>
              </a:rPr>
              <a:t>Short sentences – these speed up the action.</a:t>
            </a:r>
            <a:endParaRPr b="0" lang="en-GB" sz="1600" spc="-1" strike="noStrike">
              <a:latin typeface="Arial"/>
            </a:endParaRPr>
          </a:p>
          <a:p>
            <a:pPr marL="216000" indent="-216000">
              <a:lnSpc>
                <a:spcPct val="100000"/>
              </a:lnSpc>
              <a:spcBef>
                <a:spcPts val="51"/>
              </a:spcBef>
              <a:spcAft>
                <a:spcPts val="51"/>
              </a:spcAft>
              <a:buClr>
                <a:srgbClr val="000000"/>
              </a:buClr>
              <a:buFont typeface="Wingdings" charset="2"/>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600" spc="-1" strike="noStrike">
                <a:solidFill>
                  <a:srgbClr val="000000"/>
                </a:solidFill>
                <a:latin typeface="Arial"/>
                <a:ea typeface="DejaVu Sans"/>
              </a:rPr>
              <a:t>Words with connotations – that imply danger or that have links to common scary or frightening events.</a:t>
            </a:r>
            <a:endParaRPr b="0" lang="en-GB" sz="1600" spc="-1" strike="noStrike">
              <a:latin typeface="Arial"/>
            </a:endParaRPr>
          </a:p>
          <a:p>
            <a:pPr marL="216000" indent="-216000">
              <a:lnSpc>
                <a:spcPct val="100000"/>
              </a:lnSpc>
              <a:spcBef>
                <a:spcPts val="51"/>
              </a:spcBef>
              <a:spcAft>
                <a:spcPts val="51"/>
              </a:spcAft>
              <a:buClr>
                <a:srgbClr val="000000"/>
              </a:buClr>
              <a:buFont typeface="Wingdings" charset="2"/>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600" spc="-1" strike="noStrike">
                <a:solidFill>
                  <a:srgbClr val="000000"/>
                </a:solidFill>
                <a:latin typeface="Arial"/>
                <a:ea typeface="DejaVu Sans"/>
              </a:rPr>
              <a:t>Punctuation – apostrophises!!! or ellipsis… These add dynamics to the writing: someone is shouting, excited or angry? And ellipsis can add suspense or tension by creating a pause.   </a:t>
            </a:r>
            <a:endParaRPr b="0" lang="en-GB" sz="1600" spc="-1" strike="noStrike">
              <a:latin typeface="Arial"/>
            </a:endParaRPr>
          </a:p>
          <a:p>
            <a:pPr marL="216000" indent="-216000">
              <a:lnSpc>
                <a:spcPct val="100000"/>
              </a:lnSpc>
              <a:spcBef>
                <a:spcPts val="51"/>
              </a:spcBef>
              <a:spcAft>
                <a:spcPts val="51"/>
              </a:spcAft>
              <a:buClr>
                <a:srgbClr val="000000"/>
              </a:buClr>
              <a:buFont typeface="Wingdings" charset="2"/>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600" spc="-1" strike="noStrike">
                <a:solidFill>
                  <a:srgbClr val="000000"/>
                </a:solidFill>
                <a:latin typeface="Arial"/>
                <a:ea typeface="DejaVu Sans"/>
              </a:rPr>
              <a:t>They might also create an ebb and flow of action, something bad then a glimmer of hope, but then..no it’s bad again, but then hope again.</a:t>
            </a:r>
            <a:endParaRPr b="0" lang="en-GB" sz="1600" spc="-1" strike="noStrike">
              <a:latin typeface="Arial"/>
            </a:endParaRPr>
          </a:p>
          <a:p>
            <a:pPr marL="216000" indent="-216000">
              <a:lnSpc>
                <a:spcPct val="100000"/>
              </a:lnSpc>
              <a:spcBef>
                <a:spcPts val="51"/>
              </a:spcBef>
              <a:spcAft>
                <a:spcPts val="51"/>
              </a:spcAft>
              <a:buClr>
                <a:srgbClr val="000000"/>
              </a:buClr>
              <a:buFont typeface="Wingdings" charset="2"/>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600" spc="-1" strike="noStrike">
                <a:solidFill>
                  <a:srgbClr val="000000"/>
                </a:solidFill>
                <a:latin typeface="Arial"/>
                <a:ea typeface="DejaVu Sans"/>
              </a:rPr>
              <a:t>Repetition – repeating certain words can create emphasis, making the reader focus on that word.</a:t>
            </a:r>
            <a:endParaRPr b="0" lang="en-GB" sz="1600" spc="-1" strike="noStrike">
              <a:latin typeface="Arial"/>
            </a:endParaRPr>
          </a:p>
          <a:p>
            <a:pPr marL="216000" indent="-216000">
              <a:lnSpc>
                <a:spcPct val="100000"/>
              </a:lnSpc>
              <a:spcBef>
                <a:spcPts val="51"/>
              </a:spcBef>
              <a:spcAft>
                <a:spcPts val="51"/>
              </a:spcAft>
              <a:buClr>
                <a:srgbClr val="000000"/>
              </a:buClr>
              <a:buFont typeface="Wingdings" charset="2"/>
              <a:buChar cha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GB" sz="16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600" spc="-1" strike="noStrike">
                <a:solidFill>
                  <a:srgbClr val="000000"/>
                </a:solidFill>
                <a:latin typeface="Arial"/>
                <a:ea typeface="DejaVu Sans"/>
              </a:rPr>
              <a:t>Read the section again and see if you can find examples of some of these techniques. Write out your examples and explain the effect they have on you as the reader. If you find this hard I have highlighted sections on slide 19 to help you identify some of these techniques.  </a:t>
            </a:r>
            <a:endParaRPr b="0" lang="en-GB" sz="16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GB" sz="16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GB" sz="16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GB" sz="16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274" name="PlaceHolder 1"/>
          <p:cNvSpPr>
            <a:spLocks noGrp="1"/>
          </p:cNvSpPr>
          <p:nvPr>
            <p:ph type="title"/>
          </p:nvPr>
        </p:nvSpPr>
        <p:spPr>
          <a:xfrm>
            <a:off x="456840" y="274680"/>
            <a:ext cx="8225640" cy="444960"/>
          </a:xfrm>
          <a:prstGeom prst="rect">
            <a:avLst/>
          </a:prstGeom>
          <a:noFill/>
          <a:ln w="0">
            <a:noFill/>
          </a:ln>
        </p:spPr>
        <p:txBody>
          <a:bodyPr lIns="90000" rIns="90000" tIns="46800" bIns="46800" anchor="ctr">
            <a:noAutofit/>
          </a:bodyPr>
          <a:p>
            <a:pPr algn="ct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4400" spc="-1" strike="noStrike">
                <a:solidFill>
                  <a:srgbClr val="000000"/>
                </a:solidFill>
                <a:latin typeface="Candara"/>
              </a:rPr>
              <a:t>Chapter 4 </a:t>
            </a:r>
            <a:endParaRPr b="0" lang="en-GB" sz="4400" spc="-1" strike="noStrike">
              <a:latin typeface="Arial"/>
            </a:endParaRPr>
          </a:p>
        </p:txBody>
      </p:sp>
      <p:sp>
        <p:nvSpPr>
          <p:cNvPr id="275" name=""/>
          <p:cNvSpPr/>
          <p:nvPr/>
        </p:nvSpPr>
        <p:spPr>
          <a:xfrm>
            <a:off x="180000" y="806760"/>
            <a:ext cx="8819640" cy="63928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GB" sz="18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i="1" lang="en-GB" sz="1500" spc="-1" strike="noStrike">
                <a:solidFill>
                  <a:srgbClr val="000000"/>
                </a:solidFill>
                <a:latin typeface="Arial"/>
                <a:ea typeface="DejaVu Sans"/>
              </a:rPr>
              <a:t>‘ </a:t>
            </a:r>
            <a:r>
              <a:rPr b="0" i="1" lang="en-GB" sz="1500" spc="-1" strike="noStrike">
                <a:solidFill>
                  <a:srgbClr val="000000"/>
                </a:solidFill>
                <a:latin typeface="Arial"/>
                <a:ea typeface="DejaVu Sans"/>
              </a:rPr>
              <a:t>The terrors came fast, one upon another. The lights of the Peggy Sue went away into the dark of the night, leaving me alone in the ocean, alone with the certainty that they were already too far away, that my cries for help could not possibly be heard.’ </a:t>
            </a:r>
            <a:endParaRPr b="0" lang="en-GB" sz="15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GB" sz="15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i="1" lang="en-GB" sz="1500" spc="-1" strike="noStrike">
                <a:solidFill>
                  <a:srgbClr val="000000"/>
                </a:solidFill>
                <a:latin typeface="Arial"/>
                <a:ea typeface="DejaVu Sans"/>
              </a:rPr>
              <a:t>‘</a:t>
            </a:r>
            <a:r>
              <a:rPr b="0" i="1" lang="en-GB" sz="1500" spc="-1" strike="noStrike">
                <a:solidFill>
                  <a:srgbClr val="000000"/>
                </a:solidFill>
                <a:latin typeface="Arial"/>
                <a:ea typeface="DejaVu Sans"/>
              </a:rPr>
              <a:t>I would be eaten alive. Either that or I would drown slowly. Nothing could save me. I trod water, frantically searching the impenetrable darkness about me for something, anything to swim towards. There was nothing.’</a:t>
            </a:r>
            <a:endParaRPr b="0" lang="en-GB" sz="15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GB" sz="15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i="1" lang="en-GB" sz="1500" spc="-1" strike="noStrike">
                <a:solidFill>
                  <a:srgbClr val="000000"/>
                </a:solidFill>
                <a:latin typeface="Arial"/>
                <a:ea typeface="DejaVu Sans"/>
              </a:rPr>
              <a:t>‘</a:t>
            </a:r>
            <a:r>
              <a:rPr b="0" i="1" lang="en-GB" sz="1500" spc="-1" strike="noStrike">
                <a:solidFill>
                  <a:srgbClr val="000000"/>
                </a:solidFill>
                <a:latin typeface="Arial"/>
                <a:ea typeface="DejaVu Sans"/>
              </a:rPr>
              <a:t>Then a sudden glimpse of white in the sea. The breaking of a wave perhaps. But there were no waves. Stella! It had to be. I was so thankful, so relieved not to be all alone. I called out and swam towards her. She would keep bobbing away from me, vanishing, reappearing, then vanishing again. She had seemed so near, but it took several minutes of hard swimming before I came close enough to reach out and touch her. Only then did I realise my mistake. Stella’s head was mostly black. This was white. It was my football. I grabbed it and clung on, feeling the unexpected and wonderful buoyancy of it. I held on, treading water and calling for Stella. There was no answer. I called and I called. But every time I opened my mouth now, the seawater washed in. I had to give her up. I had to save myself if I could.</a:t>
            </a:r>
            <a:endParaRPr b="0" lang="en-GB" sz="15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GB" sz="15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i="1" lang="en-GB" sz="1500" spc="-1" strike="noStrike">
                <a:solidFill>
                  <a:srgbClr val="000000"/>
                </a:solidFill>
                <a:latin typeface="Arial"/>
                <a:ea typeface="DejaVu Sans"/>
              </a:rPr>
              <a:t>‘</a:t>
            </a:r>
            <a:r>
              <a:rPr b="0" i="1" lang="en-GB" sz="1500" spc="-1" strike="noStrike">
                <a:solidFill>
                  <a:srgbClr val="000000"/>
                </a:solidFill>
                <a:latin typeface="Arial"/>
                <a:ea typeface="DejaVu Sans"/>
              </a:rPr>
              <a:t>I mustn’t kick too much, just enough to keep my chin above the water, no more. Too much movement would attract the sharks. Morning must come soon. I had to hang on till then. I had to. The water wasn’t that cold. I had my football. I had a chance.’</a:t>
            </a:r>
            <a:endParaRPr b="0" lang="en-GB" sz="15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GB" sz="15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276" name="PlaceHolder 1"/>
          <p:cNvSpPr>
            <a:spLocks noGrp="1"/>
          </p:cNvSpPr>
          <p:nvPr>
            <p:ph type="title"/>
          </p:nvPr>
        </p:nvSpPr>
        <p:spPr>
          <a:xfrm>
            <a:off x="456840" y="274680"/>
            <a:ext cx="8225640" cy="444960"/>
          </a:xfrm>
          <a:prstGeom prst="rect">
            <a:avLst/>
          </a:prstGeom>
          <a:noFill/>
          <a:ln w="0">
            <a:noFill/>
          </a:ln>
        </p:spPr>
        <p:txBody>
          <a:bodyPr lIns="90000" rIns="90000" tIns="46800" bIns="46800" anchor="ctr">
            <a:noAutofit/>
          </a:bodyPr>
          <a:p>
            <a:pPr algn="ct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4400" spc="-1" strike="noStrike">
                <a:solidFill>
                  <a:srgbClr val="000000"/>
                </a:solidFill>
                <a:latin typeface="Candara"/>
              </a:rPr>
              <a:t>Chapter 4 </a:t>
            </a:r>
            <a:endParaRPr b="0" lang="en-GB" sz="4400" spc="-1" strike="noStrike">
              <a:latin typeface="Arial"/>
            </a:endParaRPr>
          </a:p>
        </p:txBody>
      </p:sp>
      <p:sp>
        <p:nvSpPr>
          <p:cNvPr id="277" name=""/>
          <p:cNvSpPr/>
          <p:nvPr/>
        </p:nvSpPr>
        <p:spPr>
          <a:xfrm>
            <a:off x="180000" y="806760"/>
            <a:ext cx="8819640" cy="63928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500" spc="-1" strike="noStrike">
                <a:solidFill>
                  <a:srgbClr val="000000"/>
                </a:solidFill>
                <a:latin typeface="Arial"/>
                <a:ea typeface="DejaVu Sans"/>
              </a:rPr>
              <a:t>I’ve highlighted some of the techniques below:</a:t>
            </a:r>
            <a:endParaRPr b="0" lang="en-GB" sz="15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GB" sz="15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i="1" lang="en-GB" sz="1500" spc="-1" strike="noStrike">
                <a:solidFill>
                  <a:srgbClr val="000000"/>
                </a:solidFill>
                <a:latin typeface="Arial"/>
                <a:ea typeface="DejaVu Sans"/>
              </a:rPr>
              <a:t>‘ </a:t>
            </a:r>
            <a:r>
              <a:rPr b="0" i="1" lang="en-GB" sz="1500" spc="-1" strike="noStrike">
                <a:solidFill>
                  <a:srgbClr val="000000"/>
                </a:solidFill>
                <a:latin typeface="Arial"/>
                <a:ea typeface="DejaVu Sans"/>
              </a:rPr>
              <a:t>The </a:t>
            </a:r>
            <a:r>
              <a:rPr b="0" i="1" lang="en-GB" sz="1500" spc="-1" strike="noStrike">
                <a:solidFill>
                  <a:srgbClr val="000000"/>
                </a:solidFill>
                <a:highlight>
                  <a:srgbClr val="ffff00"/>
                </a:highlight>
                <a:latin typeface="Arial"/>
                <a:ea typeface="DejaVu Sans"/>
              </a:rPr>
              <a:t>terrors</a:t>
            </a:r>
            <a:r>
              <a:rPr b="0" i="1" lang="en-GB" sz="1500" spc="-1" strike="noStrike">
                <a:solidFill>
                  <a:srgbClr val="000000"/>
                </a:solidFill>
                <a:latin typeface="Arial"/>
                <a:ea typeface="DejaVu Sans"/>
              </a:rPr>
              <a:t> came fast, one upon another. The lights of the Peggy Sue went away into the </a:t>
            </a:r>
            <a:r>
              <a:rPr b="0" i="1" lang="en-GB" sz="1500" spc="-1" strike="noStrike">
                <a:solidFill>
                  <a:srgbClr val="000000"/>
                </a:solidFill>
                <a:highlight>
                  <a:srgbClr val="ffff00"/>
                </a:highlight>
                <a:latin typeface="Arial"/>
                <a:ea typeface="DejaVu Sans"/>
              </a:rPr>
              <a:t>dark of the night</a:t>
            </a:r>
            <a:r>
              <a:rPr b="0" i="1" lang="en-GB" sz="1500" spc="-1" strike="noStrike">
                <a:solidFill>
                  <a:srgbClr val="000000"/>
                </a:solidFill>
                <a:latin typeface="Arial"/>
                <a:ea typeface="DejaVu Sans"/>
              </a:rPr>
              <a:t>, leaving me </a:t>
            </a:r>
            <a:r>
              <a:rPr b="0" i="1" lang="en-GB" sz="1500" spc="-1" strike="noStrike">
                <a:solidFill>
                  <a:srgbClr val="000000"/>
                </a:solidFill>
                <a:highlight>
                  <a:srgbClr val="ffccbc"/>
                </a:highlight>
                <a:latin typeface="Arial"/>
                <a:ea typeface="DejaVu Sans"/>
              </a:rPr>
              <a:t>alone</a:t>
            </a:r>
            <a:r>
              <a:rPr b="0" i="1" lang="en-GB" sz="1500" spc="-1" strike="noStrike">
                <a:solidFill>
                  <a:srgbClr val="000000"/>
                </a:solidFill>
                <a:latin typeface="Arial"/>
                <a:ea typeface="DejaVu Sans"/>
              </a:rPr>
              <a:t> in the ocean, </a:t>
            </a:r>
            <a:r>
              <a:rPr b="0" i="1" lang="en-GB" sz="1500" spc="-1" strike="noStrike">
                <a:solidFill>
                  <a:srgbClr val="000000"/>
                </a:solidFill>
                <a:highlight>
                  <a:srgbClr val="ffccbc"/>
                </a:highlight>
                <a:latin typeface="Arial"/>
                <a:ea typeface="DejaVu Sans"/>
              </a:rPr>
              <a:t>alone</a:t>
            </a:r>
            <a:r>
              <a:rPr b="0" i="1" lang="en-GB" sz="1500" spc="-1" strike="noStrike">
                <a:solidFill>
                  <a:srgbClr val="000000"/>
                </a:solidFill>
                <a:latin typeface="Arial"/>
                <a:ea typeface="DejaVu Sans"/>
              </a:rPr>
              <a:t> with the certainty that they were already too far away, that my cries for help could not possibly be heard.’ </a:t>
            </a:r>
            <a:endParaRPr b="0" lang="en-GB" sz="15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GB" sz="15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i="1" lang="en-GB" sz="1500" spc="-1" strike="noStrike">
                <a:solidFill>
                  <a:srgbClr val="000000"/>
                </a:solidFill>
                <a:latin typeface="Arial"/>
                <a:ea typeface="DejaVu Sans"/>
              </a:rPr>
              <a:t>‘</a:t>
            </a:r>
            <a:r>
              <a:rPr b="0" i="1" lang="en-GB" sz="1500" spc="-1" strike="noStrike">
                <a:solidFill>
                  <a:srgbClr val="000000"/>
                </a:solidFill>
                <a:highlight>
                  <a:srgbClr val="c5cae9"/>
                </a:highlight>
                <a:latin typeface="Arial"/>
                <a:ea typeface="DejaVu Sans"/>
              </a:rPr>
              <a:t>I would be eaten alive</a:t>
            </a:r>
            <a:r>
              <a:rPr b="0" i="1" lang="en-GB" sz="1500" spc="-1" strike="noStrike">
                <a:solidFill>
                  <a:srgbClr val="000000"/>
                </a:solidFill>
                <a:latin typeface="Arial"/>
                <a:ea typeface="DejaVu Sans"/>
              </a:rPr>
              <a:t>. Either that or I would drown slowly. </a:t>
            </a:r>
            <a:r>
              <a:rPr b="0" i="1" lang="en-GB" sz="1500" spc="-1" strike="noStrike">
                <a:solidFill>
                  <a:srgbClr val="000000"/>
                </a:solidFill>
                <a:highlight>
                  <a:srgbClr val="ffccbc"/>
                </a:highlight>
                <a:latin typeface="Arial"/>
                <a:ea typeface="DejaVu Sans"/>
              </a:rPr>
              <a:t>Nothing </a:t>
            </a:r>
            <a:r>
              <a:rPr b="0" i="1" lang="en-GB" sz="1500" spc="-1" strike="noStrike">
                <a:solidFill>
                  <a:srgbClr val="000000"/>
                </a:solidFill>
                <a:latin typeface="Arial"/>
                <a:ea typeface="DejaVu Sans"/>
              </a:rPr>
              <a:t>could save me. I trod water, frantically searching the </a:t>
            </a:r>
            <a:r>
              <a:rPr b="0" i="1" lang="en-GB" sz="1500" spc="-1" strike="noStrike">
                <a:solidFill>
                  <a:srgbClr val="000000"/>
                </a:solidFill>
                <a:highlight>
                  <a:srgbClr val="ffff00"/>
                </a:highlight>
                <a:latin typeface="Arial"/>
                <a:ea typeface="DejaVu Sans"/>
              </a:rPr>
              <a:t>impenetrable darkness</a:t>
            </a:r>
            <a:r>
              <a:rPr b="0" i="1" lang="en-GB" sz="1500" spc="-1" strike="noStrike">
                <a:solidFill>
                  <a:srgbClr val="000000"/>
                </a:solidFill>
                <a:latin typeface="Arial"/>
                <a:ea typeface="DejaVu Sans"/>
              </a:rPr>
              <a:t> about me for something, anything to swim towards. </a:t>
            </a:r>
            <a:r>
              <a:rPr b="0" i="1" lang="en-GB" sz="1500" spc="-1" strike="noStrike">
                <a:solidFill>
                  <a:srgbClr val="000000"/>
                </a:solidFill>
                <a:highlight>
                  <a:srgbClr val="c5cae9"/>
                </a:highlight>
                <a:latin typeface="Arial"/>
                <a:ea typeface="DejaVu Sans"/>
              </a:rPr>
              <a:t>There was </a:t>
            </a:r>
            <a:r>
              <a:rPr b="0" i="1" lang="en-GB" sz="1500" spc="-1" strike="noStrike">
                <a:solidFill>
                  <a:srgbClr val="000000"/>
                </a:solidFill>
                <a:highlight>
                  <a:srgbClr val="ffccbc"/>
                </a:highlight>
                <a:latin typeface="Arial"/>
                <a:ea typeface="DejaVu Sans"/>
              </a:rPr>
              <a:t>nothing.</a:t>
            </a:r>
            <a:r>
              <a:rPr b="0" i="1" lang="en-GB" sz="1500" spc="-1" strike="noStrike">
                <a:solidFill>
                  <a:srgbClr val="000000"/>
                </a:solidFill>
                <a:latin typeface="Arial"/>
                <a:ea typeface="DejaVu Sans"/>
              </a:rPr>
              <a:t>’</a:t>
            </a:r>
            <a:endParaRPr b="0" lang="en-GB" sz="15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GB" sz="15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i="1" lang="en-GB" sz="1500" spc="-1" strike="noStrike">
                <a:solidFill>
                  <a:srgbClr val="000000"/>
                </a:solidFill>
                <a:latin typeface="Arial"/>
                <a:ea typeface="DejaVu Sans"/>
              </a:rPr>
              <a:t>‘</a:t>
            </a:r>
            <a:r>
              <a:rPr b="0" i="1" lang="en-GB" sz="1500" spc="-1" strike="noStrike">
                <a:solidFill>
                  <a:srgbClr val="000000"/>
                </a:solidFill>
                <a:latin typeface="Arial"/>
                <a:ea typeface="DejaVu Sans"/>
              </a:rPr>
              <a:t>Then a sudden glimpse of white in the sea. The breaking of a wave perhaps. But there were no waves.</a:t>
            </a:r>
            <a:r>
              <a:rPr b="0" i="1" lang="en-GB" sz="1500" spc="-1" strike="noStrike">
                <a:solidFill>
                  <a:srgbClr val="000000"/>
                </a:solidFill>
                <a:highlight>
                  <a:srgbClr val="00e676"/>
                </a:highlight>
                <a:latin typeface="Arial"/>
                <a:ea typeface="DejaVu Sans"/>
              </a:rPr>
              <a:t> Stella! </a:t>
            </a:r>
            <a:r>
              <a:rPr b="0" i="1" lang="en-GB" sz="1500" spc="-1" strike="noStrike">
                <a:solidFill>
                  <a:srgbClr val="000000"/>
                </a:solidFill>
                <a:latin typeface="Arial"/>
                <a:ea typeface="DejaVu Sans"/>
              </a:rPr>
              <a:t>It had to be.</a:t>
            </a:r>
            <a:r>
              <a:rPr b="0" i="1" lang="en-GB" sz="1500" spc="-1" strike="noStrike">
                <a:solidFill>
                  <a:srgbClr val="000000"/>
                </a:solidFill>
                <a:highlight>
                  <a:srgbClr val="b2ebf2"/>
                </a:highlight>
                <a:latin typeface="Arial"/>
                <a:ea typeface="DejaVu Sans"/>
              </a:rPr>
              <a:t> I was so thankful, so relieved not to be all alone. I called out and swam towards her. She would keep bobbing away from me, vanishing, reappearing, then vanishing again. She had seemed so near, but it took several minutes of hard swimming before I came close enough to reach out and touch her. Only then did I realise my mistake.</a:t>
            </a:r>
            <a:r>
              <a:rPr b="0" i="1" lang="en-GB" sz="1500" spc="-1" strike="noStrike">
                <a:solidFill>
                  <a:srgbClr val="000000"/>
                </a:solidFill>
                <a:latin typeface="Arial"/>
                <a:ea typeface="DejaVu Sans"/>
              </a:rPr>
              <a:t> Stella’s head was mostly black. </a:t>
            </a:r>
            <a:r>
              <a:rPr b="0" i="1" lang="en-GB" sz="1500" spc="-1" strike="noStrike">
                <a:solidFill>
                  <a:srgbClr val="000000"/>
                </a:solidFill>
                <a:highlight>
                  <a:srgbClr val="c5cae9"/>
                </a:highlight>
                <a:latin typeface="Arial"/>
                <a:ea typeface="DejaVu Sans"/>
              </a:rPr>
              <a:t>This was white. It was my football</a:t>
            </a:r>
            <a:r>
              <a:rPr b="0" i="1" lang="en-GB" sz="1500" spc="-1" strike="noStrike">
                <a:solidFill>
                  <a:srgbClr val="000000"/>
                </a:solidFill>
                <a:latin typeface="Arial"/>
                <a:ea typeface="DejaVu Sans"/>
              </a:rPr>
              <a:t>.</a:t>
            </a:r>
            <a:r>
              <a:rPr b="0" i="1" lang="en-GB" sz="1500" spc="-1" strike="noStrike">
                <a:solidFill>
                  <a:srgbClr val="000000"/>
                </a:solidFill>
                <a:highlight>
                  <a:srgbClr val="b2ebf2"/>
                </a:highlight>
                <a:latin typeface="Arial"/>
                <a:ea typeface="DejaVu Sans"/>
              </a:rPr>
              <a:t> I grabbed it and clung on, feeling the unexpected and wonderful buoyancy of it. I held on, treading water and calling for Stella. </a:t>
            </a:r>
            <a:r>
              <a:rPr b="0" i="1" lang="en-GB" sz="1500" spc="-1" strike="noStrike">
                <a:solidFill>
                  <a:srgbClr val="000000"/>
                </a:solidFill>
                <a:highlight>
                  <a:srgbClr val="c5cae9"/>
                </a:highlight>
                <a:latin typeface="Arial"/>
                <a:ea typeface="DejaVu Sans"/>
              </a:rPr>
              <a:t>There was no answer.</a:t>
            </a:r>
            <a:r>
              <a:rPr b="0" i="1" lang="en-GB" sz="1500" spc="-1" strike="noStrike">
                <a:solidFill>
                  <a:srgbClr val="000000"/>
                </a:solidFill>
                <a:highlight>
                  <a:srgbClr val="b2ebf2"/>
                </a:highlight>
                <a:latin typeface="Arial"/>
                <a:ea typeface="DejaVu Sans"/>
              </a:rPr>
              <a:t> I called and I called. But every time I opened my mouth now, the seawater washed in. I had to give her up. I had to save myself if I could.</a:t>
            </a:r>
            <a:endParaRPr b="0" lang="en-GB" sz="15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GB" sz="15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i="1" lang="en-GB" sz="1500" spc="-1" strike="noStrike">
                <a:solidFill>
                  <a:srgbClr val="000000"/>
                </a:solidFill>
                <a:latin typeface="Arial"/>
                <a:ea typeface="DejaVu Sans"/>
              </a:rPr>
              <a:t>‘</a:t>
            </a:r>
            <a:r>
              <a:rPr b="0" i="1" lang="en-GB" sz="1500" spc="-1" strike="noStrike">
                <a:solidFill>
                  <a:srgbClr val="000000"/>
                </a:solidFill>
                <a:latin typeface="Arial"/>
                <a:ea typeface="DejaVu Sans"/>
              </a:rPr>
              <a:t>I mustn’t kick too much, just enough to keep my chin above the water, no more. Too much movement would attract the sharks. </a:t>
            </a:r>
            <a:r>
              <a:rPr b="0" i="1" lang="en-GB" sz="1500" spc="-1" strike="noStrike">
                <a:solidFill>
                  <a:srgbClr val="000000"/>
                </a:solidFill>
                <a:highlight>
                  <a:srgbClr val="c5cae9"/>
                </a:highlight>
                <a:latin typeface="Arial"/>
                <a:ea typeface="DejaVu Sans"/>
              </a:rPr>
              <a:t>Morning must come soon.</a:t>
            </a:r>
            <a:r>
              <a:rPr b="0" i="1" lang="en-GB" sz="1500" spc="-1" strike="noStrike">
                <a:solidFill>
                  <a:srgbClr val="000000"/>
                </a:solidFill>
                <a:latin typeface="Arial"/>
                <a:ea typeface="DejaVu Sans"/>
              </a:rPr>
              <a:t> I had to hang on till then.</a:t>
            </a:r>
            <a:r>
              <a:rPr b="0" i="1" lang="en-GB" sz="1500" spc="-1" strike="noStrike">
                <a:solidFill>
                  <a:srgbClr val="000000"/>
                </a:solidFill>
                <a:highlight>
                  <a:srgbClr val="c5cae9"/>
                </a:highlight>
                <a:latin typeface="Arial"/>
                <a:ea typeface="DejaVu Sans"/>
              </a:rPr>
              <a:t> I had to</a:t>
            </a:r>
            <a:r>
              <a:rPr b="0" i="1" lang="en-GB" sz="1500" spc="-1" strike="noStrike">
                <a:solidFill>
                  <a:srgbClr val="000000"/>
                </a:solidFill>
                <a:latin typeface="Arial"/>
                <a:ea typeface="DejaVu Sans"/>
              </a:rPr>
              <a:t>. The water wasn’t that cold.</a:t>
            </a:r>
            <a:r>
              <a:rPr b="0" i="1" lang="en-GB" sz="1500" spc="-1" strike="noStrike">
                <a:solidFill>
                  <a:srgbClr val="000000"/>
                </a:solidFill>
                <a:highlight>
                  <a:srgbClr val="c5cae9"/>
                </a:highlight>
                <a:latin typeface="Arial"/>
                <a:ea typeface="DejaVu Sans"/>
              </a:rPr>
              <a:t> I had my football</a:t>
            </a:r>
            <a:r>
              <a:rPr b="0" i="1" lang="en-GB" sz="1500" spc="-1" strike="noStrike">
                <a:solidFill>
                  <a:srgbClr val="000000"/>
                </a:solidFill>
                <a:latin typeface="Arial"/>
                <a:ea typeface="DejaVu Sans"/>
              </a:rPr>
              <a:t>. </a:t>
            </a:r>
            <a:r>
              <a:rPr b="0" i="1" lang="en-GB" sz="1500" spc="-1" strike="noStrike">
                <a:solidFill>
                  <a:srgbClr val="000000"/>
                </a:solidFill>
                <a:highlight>
                  <a:srgbClr val="c5cae9"/>
                </a:highlight>
                <a:latin typeface="Arial"/>
                <a:ea typeface="DejaVu Sans"/>
              </a:rPr>
              <a:t>I had a chance</a:t>
            </a:r>
            <a:r>
              <a:rPr b="0" i="1" lang="en-GB" sz="1500" spc="-1" strike="noStrike">
                <a:solidFill>
                  <a:srgbClr val="000000"/>
                </a:solidFill>
                <a:latin typeface="Arial"/>
                <a:ea typeface="DejaVu Sans"/>
              </a:rPr>
              <a:t>.’</a:t>
            </a:r>
            <a:endParaRPr b="0" lang="en-GB" sz="15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GB" sz="15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278" name="PlaceHolder 1"/>
          <p:cNvSpPr>
            <a:spLocks noGrp="1"/>
          </p:cNvSpPr>
          <p:nvPr>
            <p:ph type="title"/>
          </p:nvPr>
        </p:nvSpPr>
        <p:spPr>
          <a:xfrm>
            <a:off x="456840" y="274680"/>
            <a:ext cx="8225640" cy="444960"/>
          </a:xfrm>
          <a:prstGeom prst="rect">
            <a:avLst/>
          </a:prstGeom>
          <a:noFill/>
          <a:ln w="0">
            <a:noFill/>
          </a:ln>
        </p:spPr>
        <p:txBody>
          <a:bodyPr lIns="90000" rIns="90000" tIns="46800" bIns="46800" anchor="ctr">
            <a:noAutofit/>
          </a:bodyPr>
          <a:p>
            <a:pPr algn="ct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4400" spc="-1" strike="noStrike">
                <a:solidFill>
                  <a:srgbClr val="000000"/>
                </a:solidFill>
                <a:latin typeface="Candara"/>
              </a:rPr>
              <a:t>Chapter 4 </a:t>
            </a:r>
            <a:endParaRPr b="0" lang="en-GB" sz="4400" spc="-1" strike="noStrike">
              <a:latin typeface="Arial"/>
            </a:endParaRPr>
          </a:p>
        </p:txBody>
      </p:sp>
      <p:sp>
        <p:nvSpPr>
          <p:cNvPr id="279" name=""/>
          <p:cNvSpPr/>
          <p:nvPr/>
        </p:nvSpPr>
        <p:spPr>
          <a:xfrm>
            <a:off x="180000" y="900000"/>
            <a:ext cx="8819640" cy="44996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500" spc="-1" strike="noStrike">
                <a:solidFill>
                  <a:srgbClr val="000000"/>
                </a:solidFill>
                <a:latin typeface="Arial"/>
                <a:ea typeface="DejaVu Sans"/>
              </a:rPr>
              <a:t>Continue reading chapter 4 to the end of the chapter.</a:t>
            </a:r>
            <a:endParaRPr b="0" lang="en-GB" sz="15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GB" sz="15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500" spc="-1" strike="noStrike">
                <a:solidFill>
                  <a:srgbClr val="000000"/>
                </a:solidFill>
                <a:latin typeface="Arial"/>
                <a:ea typeface="DejaVu Sans"/>
              </a:rPr>
              <a:t>We see that Stella and Michael have survived the sea and begin to explore the new land and Michael starts to think about how he is going to survive.</a:t>
            </a:r>
            <a:endParaRPr b="0" lang="en-GB" sz="15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GB" sz="15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500" spc="-1" strike="noStrike">
                <a:solidFill>
                  <a:srgbClr val="000000"/>
                </a:solidFill>
                <a:latin typeface="Arial"/>
                <a:ea typeface="DejaVu Sans"/>
              </a:rPr>
              <a:t>What things does Michael do to try to survive?</a:t>
            </a:r>
            <a:endParaRPr b="0" lang="en-GB" sz="15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500" spc="-1" strike="noStrike">
                <a:solidFill>
                  <a:srgbClr val="000000"/>
                </a:solidFill>
                <a:latin typeface="Arial"/>
                <a:ea typeface="DejaVu Sans"/>
              </a:rPr>
              <a:t>What is Michaels biggest problem?</a:t>
            </a:r>
            <a:endParaRPr b="0" lang="en-GB" sz="15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500" spc="-1" strike="noStrike">
                <a:solidFill>
                  <a:srgbClr val="000000"/>
                </a:solidFill>
                <a:latin typeface="Arial"/>
                <a:ea typeface="DejaVu Sans"/>
              </a:rPr>
              <a:t>How does Michael discover that there is someone else on the Island with him?</a:t>
            </a:r>
            <a:endParaRPr b="0" lang="en-GB" sz="15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GB" sz="15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500" spc="-1" strike="noStrike">
                <a:solidFill>
                  <a:srgbClr val="000000"/>
                </a:solidFill>
                <a:latin typeface="Arial"/>
                <a:ea typeface="DejaVu Sans"/>
              </a:rPr>
              <a:t>Read this extract below from near the end of the chapter.</a:t>
            </a:r>
            <a:endParaRPr b="0" lang="en-GB" sz="15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i="1" lang="en-GB" sz="1500" spc="-1" strike="noStrike">
                <a:solidFill>
                  <a:srgbClr val="000000"/>
                </a:solidFill>
                <a:latin typeface="Arial"/>
                <a:ea typeface="DejaVu Sans"/>
              </a:rPr>
              <a:t>‘</a:t>
            </a:r>
            <a:r>
              <a:rPr b="0" i="1" lang="en-GB" sz="1500" spc="-1" strike="noStrike">
                <a:solidFill>
                  <a:srgbClr val="000000"/>
                </a:solidFill>
                <a:latin typeface="Arial"/>
                <a:ea typeface="DejaVu Sans"/>
              </a:rPr>
              <a:t>A shadow under the trees moved and came lumbering out into the sunlight towards us. A monkey, a giant monkey. Not a gibbon at all. It moved slowly on all fours, and was brown, ginger-brown. An orang-utan, I was sure of it. He sat down just a few feet from me and considered me. I dared not move. When he’d seen enough, he scratched his neck casually, turned and made his way on all fours slowly back into the forest.</a:t>
            </a:r>
            <a:r>
              <a:rPr b="0" lang="en-GB" sz="1500" spc="-1" strike="noStrike">
                <a:solidFill>
                  <a:srgbClr val="000000"/>
                </a:solidFill>
                <a:latin typeface="Arial"/>
                <a:ea typeface="DejaVu Sans"/>
              </a:rPr>
              <a:t>’</a:t>
            </a:r>
            <a:endParaRPr b="0" lang="en-GB" sz="15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GB" sz="15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500" spc="-1" strike="noStrike">
                <a:solidFill>
                  <a:srgbClr val="000000"/>
                </a:solidFill>
                <a:latin typeface="Arial"/>
                <a:ea typeface="DejaVu Sans"/>
              </a:rPr>
              <a:t>This is from Michaels perspective. Have a go at writing it from the orang-utan’s perspective at seeing Michael and his dog on the beach.</a:t>
            </a:r>
            <a:endParaRPr b="0" lang="en-GB" sz="15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500" spc="-1" strike="noStrike">
                <a:solidFill>
                  <a:srgbClr val="000000"/>
                </a:solidFill>
                <a:latin typeface="Arial"/>
                <a:ea typeface="DejaVu Sans"/>
              </a:rPr>
              <a:t>What might he be thinking, do you think he’d be scared of Michael or Stella the dog barking? </a:t>
            </a:r>
            <a:endParaRPr b="0" lang="en-GB" sz="15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500" spc="-1" strike="noStrike">
                <a:solidFill>
                  <a:srgbClr val="000000"/>
                </a:solidFill>
                <a:latin typeface="Arial"/>
                <a:ea typeface="DejaVu Sans"/>
              </a:rPr>
              <a:t>Try to describe what the orang-utan sees, just like the author describes what Michael sees. Imagine looking through the orang-utans eyes at Michael and Stella and hearing Stella barking. Do you think it saw the fire and smelt the smoke before Michael did?  </a:t>
            </a:r>
            <a:endParaRPr b="0" lang="en-GB" sz="15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GB" sz="1500" spc="-1" strike="noStrike">
              <a:latin typeface="Arial"/>
            </a:endParaRPr>
          </a:p>
        </p:txBody>
      </p:sp>
    </p:spTree>
  </p:cSld>
  <mc:AlternateContent>
    <mc:Choice Requires="p14">
      <p:transition spd="slow" p14:dur="2000"/>
    </mc:Choice>
    <mc:Fallback>
      <p:transition spd="slow"/>
    </mc:Fallback>
  </mc:AlternateContent>
  <p:timing>
    <p:tnLst>
      <p:par>
        <p:cTn id="13" dur="indefinite" restart="never" nodeType="tmRoot">
          <p:childTnLst>
            <p:seq>
              <p:cTn id="14" dur="indefinite" nodeType="mainSeq">
                <p:childTnLst>
                  <p:par>
                    <p:cTn id="15" fill="hold">
                      <p:stCondLst>
                        <p:cond delay="indefinite"/>
                      </p:stCondLst>
                      <p:childTnLst>
                        <p:par>
                          <p:cTn id="16" fill="hold">
                            <p:stCondLst>
                              <p:cond delay="0"/>
                            </p:stCondLst>
                            <p:childTnLst>
                              <p:par>
                                <p:cTn id="17" nodeType="clickEffect" fill="hold" presetClass="entr" presetID="1">
                                  <p:stCondLst>
                                    <p:cond delay="0"/>
                                  </p:stCondLst>
                                  <p:childTnLst>
                                    <p:set>
                                      <p:cBhvr>
                                        <p:cTn id="18" dur="1" fill="hold">
                                          <p:stCondLst>
                                            <p:cond delay="0"/>
                                          </p:stCondLst>
                                        </p:cTn>
                                        <p:tgtEl>
                                          <p:spTgt spid="27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nodeType="clickEffect" fill="hold" presetClass="entr" presetID="1">
                                  <p:stCondLst>
                                    <p:cond delay="0"/>
                                  </p:stCondLst>
                                  <p:childTnLst>
                                    <p:set>
                                      <p:cBhvr>
                                        <p:cTn id="22" dur="1" fill="hold">
                                          <p:stCondLst>
                                            <p:cond delay="0"/>
                                          </p:stCondLst>
                                        </p:cTn>
                                        <p:tgtEl>
                                          <p:spTgt spid="279">
                                            <p:txEl>
                                              <p:pRg st="2" end="2"/>
                                            </p:txEl>
                                          </p:spTgt>
                                        </p:tgtEl>
                                        <p:attrNameLst>
                                          <p:attrName>style.visibility</p:attrName>
                                        </p:attrNameLst>
                                      </p:cBhvr>
                                      <p:to>
                                        <p:strVal val="visible"/>
                                      </p:to>
                                    </p:set>
                                  </p:childTnLst>
                                </p:cTn>
                              </p:par>
                              <p:par>
                                <p:cTn id="23" nodeType="withEffect" fill="hold" presetClass="entr" presetID="1">
                                  <p:stCondLst>
                                    <p:cond delay="0"/>
                                  </p:stCondLst>
                                  <p:childTnLst>
                                    <p:set>
                                      <p:cBhvr>
                                        <p:cTn id="24" dur="1" fill="hold">
                                          <p:stCondLst>
                                            <p:cond delay="0"/>
                                          </p:stCondLst>
                                        </p:cTn>
                                        <p:tgtEl>
                                          <p:spTgt spid="279">
                                            <p:txEl>
                                              <p:pRg st="4" end="4"/>
                                            </p:txEl>
                                          </p:spTgt>
                                        </p:tgtEl>
                                        <p:attrNameLst>
                                          <p:attrName>style.visibility</p:attrName>
                                        </p:attrNameLst>
                                      </p:cBhvr>
                                      <p:to>
                                        <p:strVal val="visible"/>
                                      </p:to>
                                    </p:set>
                                  </p:childTnLst>
                                </p:cTn>
                              </p:par>
                              <p:par>
                                <p:cTn id="25" nodeType="withEffect" fill="hold" presetClass="entr" presetID="1">
                                  <p:stCondLst>
                                    <p:cond delay="0"/>
                                  </p:stCondLst>
                                  <p:childTnLst>
                                    <p:set>
                                      <p:cBhvr>
                                        <p:cTn id="26" dur="1" fill="hold">
                                          <p:stCondLst>
                                            <p:cond delay="0"/>
                                          </p:stCondLst>
                                        </p:cTn>
                                        <p:tgtEl>
                                          <p:spTgt spid="279">
                                            <p:txEl>
                                              <p:pRg st="5" end="5"/>
                                            </p:txEl>
                                          </p:spTgt>
                                        </p:tgtEl>
                                        <p:attrNameLst>
                                          <p:attrName>style.visibility</p:attrName>
                                        </p:attrNameLst>
                                      </p:cBhvr>
                                      <p:to>
                                        <p:strVal val="visible"/>
                                      </p:to>
                                    </p:set>
                                  </p:childTnLst>
                                </p:cTn>
                              </p:par>
                              <p:par>
                                <p:cTn id="27" nodeType="withEffect" fill="hold" presetClass="entr" presetID="1">
                                  <p:stCondLst>
                                    <p:cond delay="0"/>
                                  </p:stCondLst>
                                  <p:childTnLst>
                                    <p:set>
                                      <p:cBhvr>
                                        <p:cTn id="28" dur="1" fill="hold">
                                          <p:stCondLst>
                                            <p:cond delay="0"/>
                                          </p:stCondLst>
                                        </p:cTn>
                                        <p:tgtEl>
                                          <p:spTgt spid="279">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fill="hold" presetClass="entr" presetID="1">
                                  <p:stCondLst>
                                    <p:cond delay="0"/>
                                  </p:stCondLst>
                                  <p:childTnLst>
                                    <p:set>
                                      <p:cBhvr>
                                        <p:cTn id="32" dur="1" fill="hold">
                                          <p:stCondLst>
                                            <p:cond delay="0"/>
                                          </p:stCondLst>
                                        </p:cTn>
                                        <p:tgtEl>
                                          <p:spTgt spid="279">
                                            <p:txEl>
                                              <p:pRg st="8" end="8"/>
                                            </p:txEl>
                                          </p:spTgt>
                                        </p:tgtEl>
                                        <p:attrNameLst>
                                          <p:attrName>style.visibility</p:attrName>
                                        </p:attrNameLst>
                                      </p:cBhvr>
                                      <p:to>
                                        <p:strVal val="visible"/>
                                      </p:to>
                                    </p:set>
                                  </p:childTnLst>
                                </p:cTn>
                              </p:par>
                              <p:par>
                                <p:cTn id="33" nodeType="withEffect" fill="hold" presetClass="entr" presetID="1">
                                  <p:stCondLst>
                                    <p:cond delay="0"/>
                                  </p:stCondLst>
                                  <p:childTnLst>
                                    <p:set>
                                      <p:cBhvr>
                                        <p:cTn id="34" dur="1" fill="hold">
                                          <p:stCondLst>
                                            <p:cond delay="0"/>
                                          </p:stCondLst>
                                        </p:cTn>
                                        <p:tgtEl>
                                          <p:spTgt spid="279">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nodeType="clickEffect" fill="hold" presetClass="entr" presetID="1">
                                  <p:stCondLst>
                                    <p:cond delay="0"/>
                                  </p:stCondLst>
                                  <p:childTnLst>
                                    <p:set>
                                      <p:cBhvr>
                                        <p:cTn id="38" dur="1" fill="hold">
                                          <p:stCondLst>
                                            <p:cond delay="0"/>
                                          </p:stCondLst>
                                        </p:cTn>
                                        <p:tgtEl>
                                          <p:spTgt spid="279">
                                            <p:txEl>
                                              <p:pRg st="11" end="11"/>
                                            </p:txEl>
                                          </p:spTgt>
                                        </p:tgtEl>
                                        <p:attrNameLst>
                                          <p:attrName>style.visibility</p:attrName>
                                        </p:attrNameLst>
                                      </p:cBhvr>
                                      <p:to>
                                        <p:strVal val="visible"/>
                                      </p:to>
                                    </p:set>
                                  </p:childTnLst>
                                </p:cTn>
                              </p:par>
                              <p:par>
                                <p:cTn id="39" nodeType="withEffect" fill="hold" presetClass="entr" presetID="1">
                                  <p:stCondLst>
                                    <p:cond delay="0"/>
                                  </p:stCondLst>
                                  <p:childTnLst>
                                    <p:set>
                                      <p:cBhvr>
                                        <p:cTn id="40" dur="1" fill="hold">
                                          <p:stCondLst>
                                            <p:cond delay="0"/>
                                          </p:stCondLst>
                                        </p:cTn>
                                        <p:tgtEl>
                                          <p:spTgt spid="279">
                                            <p:txEl>
                                              <p:pRg st="12" end="12"/>
                                            </p:txEl>
                                          </p:spTgt>
                                        </p:tgtEl>
                                        <p:attrNameLst>
                                          <p:attrName>style.visibility</p:attrName>
                                        </p:attrNameLst>
                                      </p:cBhvr>
                                      <p:to>
                                        <p:strVal val="visible"/>
                                      </p:to>
                                    </p:set>
                                  </p:childTnLst>
                                </p:cTn>
                              </p:par>
                              <p:par>
                                <p:cTn id="41" nodeType="withEffect" fill="hold" presetClass="entr" presetID="1">
                                  <p:stCondLst>
                                    <p:cond delay="0"/>
                                  </p:stCondLst>
                                  <p:childTnLst>
                                    <p:set>
                                      <p:cBhvr>
                                        <p:cTn id="42" dur="1" fill="hold">
                                          <p:stCondLst>
                                            <p:cond delay="0"/>
                                          </p:stCondLst>
                                        </p:cTn>
                                        <p:tgtEl>
                                          <p:spTgt spid="279">
                                            <p:txEl>
                                              <p:pRg st="13" end="1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280" name="PlaceHolder 1"/>
          <p:cNvSpPr>
            <a:spLocks noGrp="1"/>
          </p:cNvSpPr>
          <p:nvPr>
            <p:ph type="title"/>
          </p:nvPr>
        </p:nvSpPr>
        <p:spPr>
          <a:xfrm>
            <a:off x="456840" y="274680"/>
            <a:ext cx="8225640" cy="444960"/>
          </a:xfrm>
          <a:prstGeom prst="rect">
            <a:avLst/>
          </a:prstGeom>
          <a:noFill/>
          <a:ln w="0">
            <a:noFill/>
          </a:ln>
        </p:spPr>
        <p:txBody>
          <a:bodyPr lIns="90000" rIns="90000" tIns="46800" bIns="46800" anchor="ctr">
            <a:noAutofit/>
          </a:bodyPr>
          <a:p>
            <a:pPr algn="ct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4400" spc="-1" strike="noStrike">
                <a:solidFill>
                  <a:srgbClr val="000000"/>
                </a:solidFill>
                <a:latin typeface="Candara"/>
              </a:rPr>
              <a:t>Chapter 4 </a:t>
            </a:r>
            <a:endParaRPr b="0" lang="en-GB" sz="4400" spc="-1" strike="noStrike">
              <a:latin typeface="Arial"/>
            </a:endParaRPr>
          </a:p>
        </p:txBody>
      </p:sp>
      <p:sp>
        <p:nvSpPr>
          <p:cNvPr id="281" name=""/>
          <p:cNvSpPr/>
          <p:nvPr/>
        </p:nvSpPr>
        <p:spPr>
          <a:xfrm>
            <a:off x="180360" y="1080000"/>
            <a:ext cx="5759640" cy="55800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600" spc="-1" strike="noStrike">
                <a:solidFill>
                  <a:srgbClr val="000000"/>
                </a:solidFill>
                <a:latin typeface="Arial"/>
                <a:ea typeface="DejaVu Sans"/>
              </a:rPr>
              <a:t>Read this extract below from near the end of the chapter.</a:t>
            </a:r>
            <a:endParaRPr b="0" lang="en-GB" sz="16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i="1" lang="en-GB" sz="1600" spc="-1" strike="noStrike">
                <a:solidFill>
                  <a:srgbClr val="000000"/>
                </a:solidFill>
                <a:latin typeface="Arial"/>
                <a:ea typeface="DejaVu Sans"/>
              </a:rPr>
              <a:t>‘</a:t>
            </a:r>
            <a:r>
              <a:rPr b="0" i="1" lang="en-GB" sz="1600" spc="-1" strike="noStrike">
                <a:solidFill>
                  <a:srgbClr val="000000"/>
                </a:solidFill>
                <a:latin typeface="Arial"/>
                <a:ea typeface="DejaVu Sans"/>
              </a:rPr>
              <a:t>A shadow under the trees moved and came lumbering out into the sunlight towards us. A monkey, a giant monkey. Not a gibbon at all. It moved slowly on all fours, and was brown, ginger-brown. An orang-utan, I was sure of it. He sat down just a few feet from me and considered me. I dared not move. When he’d seen enough, he scratched his neck casually, turned and made his way on all fours slowly back into the forest.</a:t>
            </a:r>
            <a:r>
              <a:rPr b="0" lang="en-GB" sz="1600" spc="-1" strike="noStrike">
                <a:solidFill>
                  <a:srgbClr val="000000"/>
                </a:solidFill>
                <a:latin typeface="Arial"/>
                <a:ea typeface="DejaVu Sans"/>
              </a:rPr>
              <a:t>’</a:t>
            </a:r>
            <a:endParaRPr b="0" lang="en-GB" sz="16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GB" sz="16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600" spc="-1" strike="noStrike">
                <a:solidFill>
                  <a:srgbClr val="000000"/>
                </a:solidFill>
                <a:latin typeface="Arial"/>
                <a:ea typeface="DejaVu Sans"/>
              </a:rPr>
              <a:t>This is from Michaels perspective. Have a go at writing it from the orang-utan’s perspective at seeing Michael and his dog on the beach.</a:t>
            </a:r>
            <a:endParaRPr b="0" lang="en-GB" sz="16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600" spc="-1" strike="noStrike">
                <a:solidFill>
                  <a:srgbClr val="000000"/>
                </a:solidFill>
                <a:latin typeface="Arial"/>
                <a:ea typeface="DejaVu Sans"/>
              </a:rPr>
              <a:t>What might he be thinking, do you think he’d be scared of Michael or Stella the dog barking? </a:t>
            </a:r>
            <a:endParaRPr b="0" lang="en-GB" sz="16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600" spc="-1" strike="noStrike">
                <a:solidFill>
                  <a:srgbClr val="000000"/>
                </a:solidFill>
                <a:latin typeface="Arial"/>
                <a:ea typeface="DejaVu Sans"/>
              </a:rPr>
              <a:t>Try to describe what the orang-utan sees, just like the author describes what Michael sees. Imagine looking through the orang-utans eyes at Michael and Stella and hearing Stella barking. </a:t>
            </a:r>
            <a:endParaRPr b="0" lang="en-GB" sz="16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600" spc="-1" strike="noStrike">
                <a:solidFill>
                  <a:srgbClr val="000000"/>
                </a:solidFill>
                <a:latin typeface="Arial"/>
                <a:ea typeface="DejaVu Sans"/>
              </a:rPr>
              <a:t>Do you think it saw the fire and smelt the smoke before Michael did?</a:t>
            </a:r>
            <a:endParaRPr b="0" lang="en-GB" sz="1600" spc="-1" strike="noStrike">
              <a:latin typeface="Arial"/>
            </a:endParaRPr>
          </a:p>
        </p:txBody>
      </p:sp>
      <p:pic>
        <p:nvPicPr>
          <p:cNvPr id="282" name="" descr=""/>
          <p:cNvPicPr/>
          <p:nvPr/>
        </p:nvPicPr>
        <p:blipFill>
          <a:blip r:embed="rId1"/>
          <a:stretch/>
        </p:blipFill>
        <p:spPr>
          <a:xfrm>
            <a:off x="5997960" y="1857960"/>
            <a:ext cx="3002040" cy="3002040"/>
          </a:xfrm>
          <a:prstGeom prst="rect">
            <a:avLst/>
          </a:prstGeom>
          <a:ln w="0">
            <a:noFill/>
          </a:ln>
        </p:spPr>
      </p:pic>
    </p:spTree>
  </p:cSld>
  <mc:AlternateContent>
    <mc:Choice Requires="p14">
      <p:transition spd="slow" p14:dur="2000"/>
    </mc:Choice>
    <mc:Fallback>
      <p:transition spd="slow"/>
    </mc:Fallback>
  </mc:AlternateContent>
  <p:timing>
    <p:tnLst>
      <p:par>
        <p:cTn id="43" dur="indefinite" restart="never" nodeType="tmRoot">
          <p:childTnLst>
            <p:seq>
              <p:cTn id="44" dur="indefinite" nodeType="mainSeq">
                <p:childTnLst>
                  <p:par>
                    <p:cTn id="45" fill="hold">
                      <p:stCondLst>
                        <p:cond delay="0"/>
                      </p:stCondLst>
                      <p:childTnLst>
                        <p:par>
                          <p:cTn id="46" fill="hold">
                            <p:stCondLst>
                              <p:cond delay="0"/>
                            </p:stCondLst>
                            <p:childTnLst>
                              <p:par>
                                <p:cTn id="47" nodeType="withEffect" fill="hold" presetClass="entr" presetID="1">
                                  <p:stCondLst>
                                    <p:cond delay="0"/>
                                  </p:stCondLst>
                                  <p:childTnLst>
                                    <p:set>
                                      <p:cBhvr>
                                        <p:cTn id="48" dur="1" fill="hold">
                                          <p:stCondLst>
                                            <p:cond delay="0"/>
                                          </p:stCondLst>
                                        </p:cTn>
                                        <p:tgtEl>
                                          <p:spTgt spid="281">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nodeType="clickEffect" fill="hold" presetClass="entr" presetID="1">
                                  <p:stCondLst>
                                    <p:cond delay="0"/>
                                  </p:stCondLst>
                                  <p:childTnLst>
                                    <p:set>
                                      <p:cBhvr>
                                        <p:cTn id="52" dur="1" fill="hold">
                                          <p:stCondLst>
                                            <p:cond delay="0"/>
                                          </p:stCondLst>
                                        </p:cTn>
                                        <p:tgtEl>
                                          <p:spTgt spid="281">
                                            <p:txEl>
                                              <p:pRg st="2" end="2"/>
                                            </p:txEl>
                                          </p:spTgt>
                                        </p:tgtEl>
                                        <p:attrNameLst>
                                          <p:attrName>style.visibility</p:attrName>
                                        </p:attrNameLst>
                                      </p:cBhvr>
                                      <p:to>
                                        <p:strVal val="visible"/>
                                      </p:to>
                                    </p:set>
                                  </p:childTnLst>
                                </p:cTn>
                              </p:par>
                              <p:par>
                                <p:cTn id="53" nodeType="withEffect" fill="hold" presetClass="entr" presetID="1">
                                  <p:stCondLst>
                                    <p:cond delay="0"/>
                                  </p:stCondLst>
                                  <p:childTnLst>
                                    <p:set>
                                      <p:cBhvr>
                                        <p:cTn id="54" dur="1" fill="hold">
                                          <p:stCondLst>
                                            <p:cond delay="0"/>
                                          </p:stCondLst>
                                        </p:cTn>
                                        <p:tgtEl>
                                          <p:spTgt spid="281">
                                            <p:txEl>
                                              <p:pRg st="3" end="3"/>
                                            </p:txEl>
                                          </p:spTgt>
                                        </p:tgtEl>
                                        <p:attrNameLst>
                                          <p:attrName>style.visibility</p:attrName>
                                        </p:attrNameLst>
                                      </p:cBhvr>
                                      <p:to>
                                        <p:strVal val="visible"/>
                                      </p:to>
                                    </p:set>
                                  </p:childTnLst>
                                </p:cTn>
                              </p:par>
                              <p:par>
                                <p:cTn id="55" nodeType="withEffect" fill="hold" presetClass="entr" presetID="1">
                                  <p:stCondLst>
                                    <p:cond delay="0"/>
                                  </p:stCondLst>
                                  <p:childTnLst>
                                    <p:set>
                                      <p:cBhvr>
                                        <p:cTn id="56" dur="1" fill="hold">
                                          <p:stCondLst>
                                            <p:cond delay="0"/>
                                          </p:stCondLst>
                                        </p:cTn>
                                        <p:tgtEl>
                                          <p:spTgt spid="281">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283" name="PlaceHolder 1"/>
          <p:cNvSpPr>
            <a:spLocks noGrp="1"/>
          </p:cNvSpPr>
          <p:nvPr>
            <p:ph type="title"/>
          </p:nvPr>
        </p:nvSpPr>
        <p:spPr>
          <a:xfrm>
            <a:off x="456840" y="274680"/>
            <a:ext cx="8225640" cy="444960"/>
          </a:xfrm>
          <a:prstGeom prst="rect">
            <a:avLst/>
          </a:prstGeom>
          <a:noFill/>
          <a:ln w="0">
            <a:noFill/>
          </a:ln>
        </p:spPr>
        <p:txBody>
          <a:bodyPr lIns="90000" rIns="90000" tIns="46800" bIns="46800" anchor="ctr">
            <a:noAutofit/>
          </a:bodyPr>
          <a:p>
            <a:pPr algn="ct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4400" spc="-1" strike="noStrike">
                <a:solidFill>
                  <a:srgbClr val="000000"/>
                </a:solidFill>
                <a:latin typeface="Candara"/>
              </a:rPr>
              <a:t>Chapter 4 </a:t>
            </a:r>
            <a:endParaRPr b="0" lang="en-GB" sz="4400" spc="-1" strike="noStrike">
              <a:latin typeface="Arial"/>
            </a:endParaRPr>
          </a:p>
        </p:txBody>
      </p:sp>
      <p:sp>
        <p:nvSpPr>
          <p:cNvPr id="284" name=""/>
          <p:cNvSpPr/>
          <p:nvPr/>
        </p:nvSpPr>
        <p:spPr>
          <a:xfrm>
            <a:off x="180360" y="1080000"/>
            <a:ext cx="5759640" cy="55800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600" spc="-1" strike="noStrike">
                <a:solidFill>
                  <a:srgbClr val="000000"/>
                </a:solidFill>
                <a:latin typeface="Arial"/>
                <a:ea typeface="DejaVu Sans"/>
              </a:rPr>
              <a:t>Here’s an example from the orangutans perspective:</a:t>
            </a:r>
            <a:endParaRPr b="0" lang="en-GB" sz="16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GB" sz="1600" spc="-1" strike="noStrike">
              <a:latin typeface="Arial"/>
            </a:endParaRPr>
          </a:p>
          <a:p>
            <a:pPr>
              <a:lnSpc>
                <a:spcPct val="100000"/>
              </a:lnSpc>
              <a:spcBef>
                <a:spcPts val="51"/>
              </a:spcBef>
              <a:spcAft>
                <a:spcPts val="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GB" sz="1600" spc="-1" strike="noStrike">
                <a:latin typeface="Arial"/>
              </a:rPr>
              <a:t>I was sitting under the trees when I hear a strange noise.  I saw them standing there, watching me. What were these strange creatures? They did not move, so I slowly went towards them and sat down close by to get a better look. One was standing upright. He had arms and legs like me, but did not have any fur. The other was sat down and had four legs and a long face. I looked at them for a while, but they did not move. The smaller one was still making that loud noise. What strange creatures. I started to smell something strange, like fire and could see some smoke behind them so I went back into the forest to get away. </a:t>
            </a:r>
            <a:endParaRPr b="0" lang="en-GB" sz="1600" spc="-1" strike="noStrike">
              <a:latin typeface="Arial"/>
            </a:endParaRPr>
          </a:p>
        </p:txBody>
      </p:sp>
      <p:pic>
        <p:nvPicPr>
          <p:cNvPr id="285" name="" descr=""/>
          <p:cNvPicPr/>
          <p:nvPr/>
        </p:nvPicPr>
        <p:blipFill>
          <a:blip r:embed="rId1"/>
          <a:stretch/>
        </p:blipFill>
        <p:spPr>
          <a:xfrm>
            <a:off x="5997960" y="1857960"/>
            <a:ext cx="3002040" cy="3002040"/>
          </a:xfrm>
          <a:prstGeom prst="rect">
            <a:avLst/>
          </a:prstGeom>
          <a:ln w="0">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3f2fd"/>
        </a:solidFill>
      </p:bgPr>
    </p:bg>
    <p:spTree>
      <p:nvGrpSpPr>
        <p:cNvPr id="1" name=""/>
        <p:cNvGrpSpPr/>
        <p:nvPr/>
      </p:nvGrpSpPr>
      <p:grpSpPr>
        <a:xfrm>
          <a:off x="0" y="0"/>
          <a:ext cx="0" cy="0"/>
          <a:chOff x="0" y="0"/>
          <a:chExt cx="0" cy="0"/>
        </a:xfrm>
      </p:grpSpPr>
      <p:sp>
        <p:nvSpPr>
          <p:cNvPr id="286" name=""/>
          <p:cNvSpPr/>
          <p:nvPr/>
        </p:nvSpPr>
        <p:spPr>
          <a:xfrm>
            <a:off x="398520" y="1440000"/>
            <a:ext cx="4280760" cy="29502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ctr">
            <a:noAutofit/>
          </a:bodyPr>
          <a:p>
            <a:pPr algn="ct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4400" spc="-1" strike="noStrike">
                <a:solidFill>
                  <a:srgbClr val="000000"/>
                </a:solidFill>
                <a:latin typeface="Arial"/>
                <a:ea typeface="DejaVu Sans"/>
              </a:rPr>
              <a:t>Chapter 5</a:t>
            </a:r>
            <a:endParaRPr b="0" lang="en-GB" sz="4400" spc="-1" strike="noStrike">
              <a:latin typeface="Arial"/>
            </a:endParaRPr>
          </a:p>
        </p:txBody>
      </p:sp>
      <p:pic>
        <p:nvPicPr>
          <p:cNvPr id="287" name="" descr=""/>
          <p:cNvPicPr/>
          <p:nvPr/>
        </p:nvPicPr>
        <p:blipFill>
          <a:blip r:embed="rId1"/>
          <a:stretch/>
        </p:blipFill>
        <p:spPr>
          <a:xfrm>
            <a:off x="4680000" y="204840"/>
            <a:ext cx="4115520" cy="627444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3f2fd"/>
        </a:solidFill>
      </p:bgPr>
    </p:bg>
    <p:spTree>
      <p:nvGrpSpPr>
        <p:cNvPr id="1" name=""/>
        <p:cNvGrpSpPr/>
        <p:nvPr/>
      </p:nvGrpSpPr>
      <p:grpSpPr>
        <a:xfrm>
          <a:off x="0" y="0"/>
          <a:ext cx="0" cy="0"/>
          <a:chOff x="0" y="0"/>
          <a:chExt cx="0" cy="0"/>
        </a:xfrm>
      </p:grpSpPr>
      <p:sp>
        <p:nvSpPr>
          <p:cNvPr id="212" name=""/>
          <p:cNvSpPr/>
          <p:nvPr/>
        </p:nvSpPr>
        <p:spPr>
          <a:xfrm>
            <a:off x="71280" y="1916280"/>
            <a:ext cx="8964000" cy="4752000"/>
          </a:xfrm>
          <a:prstGeom prst="rect">
            <a:avLst/>
          </a:prstGeom>
          <a:noFill/>
          <a:ln w="9360">
            <a:solidFill>
              <a:srgbClr val="000000"/>
            </a:solidFill>
            <a:miter/>
          </a:ln>
        </p:spPr>
        <p:style>
          <a:lnRef idx="0"/>
          <a:fillRef idx="0"/>
          <a:effectRef idx="0"/>
          <a:fontRef idx="minor"/>
        </p:style>
      </p:sp>
      <p:sp>
        <p:nvSpPr>
          <p:cNvPr id="213" name=""/>
          <p:cNvSpPr/>
          <p:nvPr/>
        </p:nvSpPr>
        <p:spPr>
          <a:xfrm>
            <a:off x="179280" y="915840"/>
            <a:ext cx="8713080" cy="7030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nSpc>
                <a:spcPct val="100000"/>
              </a:lnSpc>
              <a:spcBef>
                <a:spcPts val="130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000" spc="-1" strike="noStrike">
                <a:solidFill>
                  <a:srgbClr val="000000"/>
                </a:solidFill>
                <a:latin typeface="Arial"/>
                <a:ea typeface="DejaVu Sans"/>
              </a:rPr>
              <a:t>Use the writing frame below and your ideas from the previous slide to plan and write a balanced argument on sailing around the world.</a:t>
            </a:r>
            <a:endParaRPr b="0" lang="en-GB" sz="2000" spc="-1" strike="noStrike">
              <a:latin typeface="Arial"/>
            </a:endParaRPr>
          </a:p>
        </p:txBody>
      </p:sp>
      <p:sp>
        <p:nvSpPr>
          <p:cNvPr id="214" name=""/>
          <p:cNvSpPr/>
          <p:nvPr/>
        </p:nvSpPr>
        <p:spPr>
          <a:xfrm>
            <a:off x="2631240" y="1916280"/>
            <a:ext cx="3678480" cy="3675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US" sz="1800" spc="-1" strike="noStrike" u="sng">
                <a:solidFill>
                  <a:srgbClr val="000000"/>
                </a:solidFill>
                <a:uFillTx/>
                <a:latin typeface="Arial"/>
                <a:ea typeface="DejaVu Sans"/>
              </a:rPr>
              <a:t>SAILING AROUND THE WORLD</a:t>
            </a:r>
            <a:r>
              <a:rPr b="0" lang="en-US" sz="1800" spc="-1" strike="noStrike">
                <a:solidFill>
                  <a:srgbClr val="000000"/>
                </a:solidFill>
                <a:latin typeface="Arial"/>
                <a:ea typeface="DejaVu Sans"/>
              </a:rPr>
              <a:t> </a:t>
            </a:r>
            <a:endParaRPr b="0" lang="en-GB" sz="1800" spc="-1" strike="noStrike">
              <a:latin typeface="Arial"/>
            </a:endParaRPr>
          </a:p>
        </p:txBody>
      </p:sp>
      <p:sp>
        <p:nvSpPr>
          <p:cNvPr id="215" name=""/>
          <p:cNvSpPr/>
          <p:nvPr/>
        </p:nvSpPr>
        <p:spPr>
          <a:xfrm>
            <a:off x="395280" y="2276640"/>
            <a:ext cx="7774920" cy="40892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1800" spc="-1" strike="noStrike">
                <a:solidFill>
                  <a:srgbClr val="000000"/>
                </a:solidFill>
                <a:latin typeface="Arial"/>
                <a:ea typeface="DejaVu Sans"/>
              </a:rPr>
              <a:t>I am not sure that sailing around the world with my family would be a good thing because...</a:t>
            </a:r>
            <a:endParaRPr b="0" lang="en-GB" sz="18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GB" sz="18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1800" spc="-1" strike="noStrike">
                <a:solidFill>
                  <a:srgbClr val="000000"/>
                </a:solidFill>
                <a:latin typeface="Arial"/>
                <a:ea typeface="DejaVu Sans"/>
              </a:rPr>
              <a:t>On the other hand...</a:t>
            </a:r>
            <a:endParaRPr b="0" lang="en-GB" sz="18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GB" sz="18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1800" spc="-1" strike="noStrike">
                <a:solidFill>
                  <a:srgbClr val="000000"/>
                </a:solidFill>
                <a:latin typeface="Arial"/>
                <a:ea typeface="DejaVu Sans"/>
              </a:rPr>
              <a:t>However...</a:t>
            </a:r>
            <a:endParaRPr b="0" lang="en-GB" sz="18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GB" sz="18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1800" spc="-1" strike="noStrike">
                <a:solidFill>
                  <a:srgbClr val="000000"/>
                </a:solidFill>
                <a:latin typeface="Arial"/>
                <a:ea typeface="DejaVu Sans"/>
              </a:rPr>
              <a:t>One good thing about it would be...</a:t>
            </a:r>
            <a:endParaRPr b="0" lang="en-GB" sz="18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GB" sz="18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1800" spc="-1" strike="noStrike">
                <a:solidFill>
                  <a:srgbClr val="000000"/>
                </a:solidFill>
                <a:latin typeface="Arial"/>
                <a:ea typeface="DejaVu Sans"/>
              </a:rPr>
              <a:t>Nevertheless...</a:t>
            </a:r>
            <a:endParaRPr b="0" lang="en-GB" sz="18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GB" sz="18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1800" spc="-1" strike="noStrike">
                <a:solidFill>
                  <a:srgbClr val="000000"/>
                </a:solidFill>
                <a:latin typeface="Arial"/>
                <a:ea typeface="DejaVu Sans"/>
              </a:rPr>
              <a:t>Another point of view is...</a:t>
            </a:r>
            <a:endParaRPr b="0" lang="en-GB" sz="18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GB" sz="18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1800" spc="-1" strike="noStrike">
                <a:solidFill>
                  <a:srgbClr val="000000"/>
                </a:solidFill>
                <a:latin typeface="Arial"/>
                <a:ea typeface="DejaVu Sans"/>
              </a:rPr>
              <a:t>In conclusion...</a:t>
            </a:r>
            <a:endParaRPr b="0" lang="en-GB" sz="1800" spc="-1" strike="noStrike">
              <a:latin typeface="Arial"/>
            </a:endParaRPr>
          </a:p>
        </p:txBody>
      </p:sp>
      <p:sp>
        <p:nvSpPr>
          <p:cNvPr id="216" name=""/>
          <p:cNvSpPr/>
          <p:nvPr/>
        </p:nvSpPr>
        <p:spPr>
          <a:xfrm>
            <a:off x="3060720" y="5580000"/>
            <a:ext cx="5950800" cy="9162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i="1" lang="en-US" sz="1800" spc="-1" strike="noStrike">
                <a:solidFill>
                  <a:srgbClr val="000000"/>
                </a:solidFill>
                <a:latin typeface="Arial"/>
                <a:ea typeface="DejaVu Sans"/>
              </a:rPr>
              <a:t>When you have written your first draft check your spelling and punctuation very carefully, then go on and write your up your final piece of writing. </a:t>
            </a:r>
            <a:endParaRPr b="0" lang="en-GB" sz="1800" spc="-1" strike="noStrike">
              <a:latin typeface="Arial"/>
            </a:endParaRPr>
          </a:p>
        </p:txBody>
      </p:sp>
      <p:sp>
        <p:nvSpPr>
          <p:cNvPr id="217" name=""/>
          <p:cNvSpPr/>
          <p:nvPr/>
        </p:nvSpPr>
        <p:spPr>
          <a:xfrm>
            <a:off x="179280" y="179280"/>
            <a:ext cx="8819640" cy="6390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gn="ct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3600" spc="-1" strike="noStrike" u="sng">
                <a:solidFill>
                  <a:srgbClr val="000000"/>
                </a:solidFill>
                <a:uFillTx/>
                <a:latin typeface="Candara"/>
                <a:ea typeface="DejaVu Sans"/>
              </a:rPr>
              <a:t>The Adventure of a lifetime?</a:t>
            </a:r>
            <a:endParaRPr b="0" lang="en-GB" sz="36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dur="indefinite" fill="hold">
                      <p:stCondLst>
                        <p:cond delay="indefinite"/>
                      </p:stCondLst>
                      <p:childTnLst>
                        <p:par>
                          <p:cTn id="4" dur="indefinite" fill="hold">
                            <p:stCondLst>
                              <p:cond delay="0"/>
                            </p:stCondLst>
                            <p:childTnLst>
                              <p:par>
                                <p:cTn id="5" dur="indefinite" nodeType="clickEffect" fill="hold" presetClass="entr" presetID="1">
                                  <p:stCondLst>
                                    <p:cond delay="0"/>
                                  </p:stCondLst>
                                  <p:childTnLst>
                                    <p:set>
                                      <p:cBhvr>
                                        <p:cTn id="6" dur="1" fill="hold">
                                          <p:stCondLst>
                                            <p:cond delay="0"/>
                                          </p:stCondLst>
                                        </p:cTn>
                                        <p:tgtEl>
                                          <p:spTgt spid="2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288" name=""/>
          <p:cNvSpPr/>
          <p:nvPr/>
        </p:nvSpPr>
        <p:spPr>
          <a:xfrm>
            <a:off x="2627280" y="404640"/>
            <a:ext cx="4019040" cy="580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3200" spc="-1" strike="noStrike">
                <a:solidFill>
                  <a:srgbClr val="000000"/>
                </a:solidFill>
                <a:latin typeface="Arial"/>
                <a:ea typeface="DejaVu Sans"/>
              </a:rPr>
              <a:t>Chapter 5: Questions</a:t>
            </a:r>
            <a:endParaRPr b="0" lang="en-GB" sz="3200" spc="-1" strike="noStrike">
              <a:latin typeface="Arial"/>
            </a:endParaRPr>
          </a:p>
        </p:txBody>
      </p:sp>
      <p:sp>
        <p:nvSpPr>
          <p:cNvPr id="289" name=""/>
          <p:cNvSpPr/>
          <p:nvPr/>
        </p:nvSpPr>
        <p:spPr>
          <a:xfrm>
            <a:off x="250920" y="2147760"/>
            <a:ext cx="8568360" cy="27054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400" spc="-1" strike="noStrike">
                <a:solidFill>
                  <a:srgbClr val="000000"/>
                </a:solidFill>
                <a:latin typeface="Arial"/>
                <a:ea typeface="DejaVu Sans"/>
              </a:rPr>
              <a:t>1. How does Stella react towards Kensuke?</a:t>
            </a:r>
            <a:endParaRPr b="0" lang="en-GB" sz="24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GB" sz="24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400" spc="-1" strike="noStrike">
                <a:solidFill>
                  <a:srgbClr val="000000"/>
                </a:solidFill>
                <a:latin typeface="Arial"/>
                <a:ea typeface="DejaVu Sans"/>
              </a:rPr>
              <a:t>2. What does Kensuke suggest to Michael about the way they share the island?</a:t>
            </a:r>
            <a:endParaRPr b="0" lang="en-GB" sz="24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GB" sz="24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400" spc="-1" strike="noStrike">
                <a:solidFill>
                  <a:srgbClr val="000000"/>
                </a:solidFill>
                <a:latin typeface="Arial"/>
                <a:ea typeface="DejaVu Sans"/>
              </a:rPr>
              <a:t>3. Kensuke leaves food and water for Michael and Stella every morning. What do you think it means?</a:t>
            </a:r>
            <a:endParaRPr b="0" lang="en-GB" sz="2400" spc="-1" strike="noStrike">
              <a:latin typeface="Arial"/>
            </a:endParaRPr>
          </a:p>
        </p:txBody>
      </p:sp>
    </p:spTree>
  </p:cSld>
  <mc:AlternateContent>
    <mc:Choice Requires="p14">
      <p:transition spd="slow" p14:dur="2000"/>
    </mc:Choice>
    <mc:Fallback>
      <p:transition spd="slow"/>
    </mc:Fallback>
  </mc:AlternateContent>
  <p:timing>
    <p:tnLst>
      <p:par>
        <p:cTn id="57" dur="indefinite" restart="never" nodeType="tmRoot">
          <p:childTnLst>
            <p:seq>
              <p:cTn id="58" dur="indefinite" nodeType="mainSeq">
                <p:childTnLst>
                  <p:par>
                    <p:cTn id="59" dur="indefinite" nodeType="clickEffect" fill="hold">
                      <p:stCondLst>
                        <p:cond delay="indefinite"/>
                      </p:stCondLst>
                      <p:childTnLst>
                        <p:par>
                          <p:cTn id="60" dur="indefinite" nodeType="withEffect" fill="hold">
                            <p:stCondLst>
                              <p:cond delay="0"/>
                            </p:stCondLst>
                            <p:childTnLst>
                              <p:par>
                                <p:cTn id="61" dur="indefinite" nodeType="clickEffect" fill="hold" presetClass="entr" presetID="5" presetSubtype="10">
                                  <p:stCondLst>
                                    <p:cond delay="0"/>
                                  </p:stCondLst>
                                  <p:childTnLst>
                                    <p:set>
                                      <p:cBhvr>
                                        <p:cTn id="62" dur="1" fill="hold">
                                          <p:stCondLst>
                                            <p:cond delay="0"/>
                                          </p:stCondLst>
                                        </p:cTn>
                                        <p:tgtEl>
                                          <p:spTgt spid="289">
                                            <p:txEl>
                                              <p:pRg st="0" end="0"/>
                                            </p:txEl>
                                          </p:spTgt>
                                        </p:tgtEl>
                                        <p:attrNameLst>
                                          <p:attrName>style.visibility</p:attrName>
                                        </p:attrNameLst>
                                      </p:cBhvr>
                                      <p:to>
                                        <p:strVal val="visible"/>
                                      </p:to>
                                    </p:set>
                                    <p:animEffect filter="checkerboard(across)" transition="in">
                                      <p:cBhvr additive="repl">
                                        <p:cTn id="63" dur="500"/>
                                        <p:tgtEl>
                                          <p:spTgt spid="289">
                                            <p:txEl>
                                              <p:pRg st="0" end="0"/>
                                            </p:txEl>
                                          </p:spTgt>
                                        </p:tgtEl>
                                      </p:cBhvr>
                                    </p:animEffect>
                                  </p:childTnLst>
                                </p:cTn>
                              </p:par>
                            </p:childTnLst>
                          </p:cTn>
                        </p:par>
                      </p:childTnLst>
                    </p:cTn>
                  </p:par>
                  <p:par>
                    <p:cTn id="64" dur="indefinite" nodeType="clickEffect" fill="hold">
                      <p:stCondLst>
                        <p:cond delay="indefinite"/>
                      </p:stCondLst>
                      <p:childTnLst>
                        <p:par>
                          <p:cTn id="65" dur="indefinite" nodeType="withEffect" fill="hold">
                            <p:stCondLst>
                              <p:cond delay="0"/>
                            </p:stCondLst>
                            <p:childTnLst>
                              <p:par>
                                <p:cTn id="66" dur="indefinite" nodeType="clickEffect" fill="hold" presetClass="entr" presetID="5" presetSubtype="10">
                                  <p:stCondLst>
                                    <p:cond delay="0"/>
                                  </p:stCondLst>
                                  <p:childTnLst>
                                    <p:set>
                                      <p:cBhvr>
                                        <p:cTn id="67" dur="1" fill="hold">
                                          <p:stCondLst>
                                            <p:cond delay="0"/>
                                          </p:stCondLst>
                                        </p:cTn>
                                        <p:tgtEl>
                                          <p:spTgt spid="289">
                                            <p:txEl>
                                              <p:pRg st="2" end="2"/>
                                            </p:txEl>
                                          </p:spTgt>
                                        </p:tgtEl>
                                        <p:attrNameLst>
                                          <p:attrName>style.visibility</p:attrName>
                                        </p:attrNameLst>
                                      </p:cBhvr>
                                      <p:to>
                                        <p:strVal val="visible"/>
                                      </p:to>
                                    </p:set>
                                    <p:animEffect filter="checkerboard(across)" transition="in">
                                      <p:cBhvr additive="repl">
                                        <p:cTn id="68" dur="500"/>
                                        <p:tgtEl>
                                          <p:spTgt spid="289">
                                            <p:txEl>
                                              <p:pRg st="2" end="2"/>
                                            </p:txEl>
                                          </p:spTgt>
                                        </p:tgtEl>
                                      </p:cBhvr>
                                    </p:animEffect>
                                  </p:childTnLst>
                                </p:cTn>
                              </p:par>
                            </p:childTnLst>
                          </p:cTn>
                        </p:par>
                      </p:childTnLst>
                    </p:cTn>
                  </p:par>
                  <p:par>
                    <p:cTn id="69" dur="indefinite" nodeType="clickEffect" fill="hold">
                      <p:stCondLst>
                        <p:cond delay="indefinite"/>
                      </p:stCondLst>
                      <p:childTnLst>
                        <p:par>
                          <p:cTn id="70" dur="indefinite" nodeType="withEffect" fill="hold">
                            <p:stCondLst>
                              <p:cond delay="0"/>
                            </p:stCondLst>
                            <p:childTnLst>
                              <p:par>
                                <p:cTn id="71" dur="indefinite" nodeType="clickEffect" fill="hold" presetClass="entr" presetID="5" presetSubtype="10">
                                  <p:stCondLst>
                                    <p:cond delay="0"/>
                                  </p:stCondLst>
                                  <p:childTnLst>
                                    <p:set>
                                      <p:cBhvr>
                                        <p:cTn id="72" dur="1" fill="hold">
                                          <p:stCondLst>
                                            <p:cond delay="0"/>
                                          </p:stCondLst>
                                        </p:cTn>
                                        <p:tgtEl>
                                          <p:spTgt spid="289">
                                            <p:txEl>
                                              <p:pRg st="4" end="4"/>
                                            </p:txEl>
                                          </p:spTgt>
                                        </p:tgtEl>
                                        <p:attrNameLst>
                                          <p:attrName>style.visibility</p:attrName>
                                        </p:attrNameLst>
                                      </p:cBhvr>
                                      <p:to>
                                        <p:strVal val="visible"/>
                                      </p:to>
                                    </p:set>
                                    <p:animEffect filter="checkerboard(across)" transition="in">
                                      <p:cBhvr additive="repl">
                                        <p:cTn id="73" dur="500"/>
                                        <p:tgtEl>
                                          <p:spTgt spid="289">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290" name=""/>
          <p:cNvSpPr/>
          <p:nvPr/>
        </p:nvSpPr>
        <p:spPr>
          <a:xfrm>
            <a:off x="250920" y="989640"/>
            <a:ext cx="8569080" cy="52603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200" spc="-1" strike="noStrike">
                <a:solidFill>
                  <a:srgbClr val="000000"/>
                </a:solidFill>
                <a:latin typeface="Arial"/>
                <a:ea typeface="DejaVu Sans"/>
              </a:rPr>
              <a:t>Read to the end of Chapter 6.  We have learned a lot about Michael.</a:t>
            </a:r>
            <a:endParaRPr b="0" lang="en-GB" sz="22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200" spc="-1" strike="noStrike">
                <a:solidFill>
                  <a:srgbClr val="000000"/>
                </a:solidFill>
                <a:latin typeface="Arial"/>
                <a:ea typeface="DejaVu Sans"/>
              </a:rPr>
              <a:t>What sort of person do you think Michael is? Choose </a:t>
            </a:r>
            <a:r>
              <a:rPr b="1" lang="en-US" sz="2200" spc="-1" strike="noStrike">
                <a:solidFill>
                  <a:srgbClr val="000000"/>
                </a:solidFill>
                <a:latin typeface="Arial"/>
                <a:ea typeface="DejaVu Sans"/>
              </a:rPr>
              <a:t>SIX </a:t>
            </a:r>
            <a:r>
              <a:rPr b="0" lang="en-US" sz="2200" spc="-1" strike="noStrike">
                <a:solidFill>
                  <a:srgbClr val="000000"/>
                </a:solidFill>
                <a:latin typeface="Arial"/>
                <a:ea typeface="DejaVu Sans"/>
              </a:rPr>
              <a:t>of the words below that you think best describes him:</a:t>
            </a:r>
            <a:endParaRPr b="0" lang="en-GB" sz="22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i="1" lang="en-US" sz="2200" spc="-1" strike="noStrike">
                <a:solidFill>
                  <a:srgbClr val="000000"/>
                </a:solidFill>
                <a:latin typeface="Arial"/>
                <a:ea typeface="DejaVu Sans"/>
              </a:rPr>
              <a:t>Brave, cowardly, lonely, determined, happy, sad, confused, clever, sensible, angry, foolish, naughty.</a:t>
            </a:r>
            <a:endParaRPr b="0" lang="en-GB" sz="22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GB" sz="22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200" spc="-1" strike="noStrike">
                <a:solidFill>
                  <a:srgbClr val="000000"/>
                </a:solidFill>
                <a:latin typeface="Arial"/>
                <a:ea typeface="DejaVu Sans"/>
              </a:rPr>
              <a:t>Now using these words write 6 sentences about Michael explaining why you think that and giving evidence from the book to back up your idea.  For example:</a:t>
            </a:r>
            <a:endParaRPr b="0" lang="en-GB" sz="22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GB" sz="22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200" spc="-1" strike="noStrike">
                <a:solidFill>
                  <a:srgbClr val="000000"/>
                </a:solidFill>
                <a:latin typeface="Arial"/>
                <a:ea typeface="DejaVu Sans"/>
              </a:rPr>
              <a:t>I think Michael is.....determined............... because...he doesn’t give up and feel sorry for himself.....… for example in chapter…4.. Michael….goes walking around the Island looking for water so he can survive.</a:t>
            </a:r>
            <a:endParaRPr b="0" lang="en-GB" sz="2200" spc="-1" strike="noStrike">
              <a:latin typeface="Arial"/>
            </a:endParaRPr>
          </a:p>
        </p:txBody>
      </p:sp>
      <p:sp>
        <p:nvSpPr>
          <p:cNvPr id="291" name=""/>
          <p:cNvSpPr txBox="1"/>
          <p:nvPr/>
        </p:nvSpPr>
        <p:spPr>
          <a:xfrm>
            <a:off x="1080000" y="360000"/>
            <a:ext cx="7020000" cy="657360"/>
          </a:xfrm>
          <a:prstGeom prst="rect">
            <a:avLst/>
          </a:prstGeom>
          <a:noFill/>
          <a:ln w="0">
            <a:noFill/>
          </a:ln>
        </p:spPr>
        <p:txBody>
          <a:bodyPr lIns="90000" rIns="90000" tIns="45000" bIns="45000" anchor="t">
            <a:noAutofit/>
          </a:bodyPr>
          <a:p>
            <a:pPr algn="ctr">
              <a:buNone/>
            </a:pPr>
            <a:r>
              <a:rPr b="0" lang="en-GB" sz="4000" spc="-1" strike="noStrike">
                <a:latin typeface="Arial"/>
              </a:rPr>
              <a:t>Chapter Six</a:t>
            </a:r>
            <a:endParaRPr b="0" lang="en-GB" sz="40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en-GB" sz="4400" spc="-1" strike="noStrike">
                <a:latin typeface="Arial"/>
              </a:rPr>
              <a:t>Chapter 7</a:t>
            </a:r>
            <a:endParaRPr b="0" lang="en-GB" sz="4400" spc="-1" strike="noStrike">
              <a:latin typeface="Arial"/>
            </a:endParaRPr>
          </a:p>
        </p:txBody>
      </p:sp>
      <p:sp>
        <p:nvSpPr>
          <p:cNvPr id="293"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latin typeface="Arial"/>
              </a:rPr>
              <a:t>Read this article from the BBC about a Japanese soldier stranded on an Island long after WW2 had finished. </a:t>
            </a:r>
            <a:endParaRPr b="0" lang="en-GB" sz="3200" spc="-1" strike="noStrike">
              <a:latin typeface="Arial"/>
            </a:endParaRPr>
          </a:p>
          <a:p>
            <a:pPr marL="432000" indent="-324000">
              <a:spcBef>
                <a:spcPts val="1417"/>
              </a:spcBef>
              <a:buClr>
                <a:srgbClr val="000000"/>
              </a:buClr>
              <a:buSzPct val="45000"/>
              <a:buFont typeface="Wingdings" charset="2"/>
              <a:buChar char=""/>
            </a:pPr>
            <a:r>
              <a:rPr b="0" lang="en-GB" sz="3200" spc="-1" strike="noStrike">
                <a:latin typeface="Arial"/>
              </a:rPr>
              <a:t>Article</a:t>
            </a:r>
            <a:r>
              <a:rPr b="0" lang="en-GB" sz="3200" spc="-1" strike="noStrike">
                <a:latin typeface="Arial"/>
                <a:hlinkClick r:id="rId1"/>
              </a:rPr>
              <a:t>Japanese soldier</a:t>
            </a:r>
            <a:endParaRPr b="0" lang="en-GB" sz="3200" spc="-1" strike="noStrike">
              <a:latin typeface="Arial"/>
            </a:endParaRPr>
          </a:p>
          <a:p>
            <a:pPr marL="432000" indent="-324000">
              <a:spcBef>
                <a:spcPts val="1417"/>
              </a:spcBef>
              <a:buClr>
                <a:srgbClr val="000000"/>
              </a:buClr>
              <a:buSzPct val="45000"/>
              <a:buFont typeface="Wingdings" charset="2"/>
              <a:buChar char=""/>
            </a:pPr>
            <a:r>
              <a:rPr b="0" lang="en-GB" sz="3200" spc="-1" strike="noStrike">
                <a:latin typeface="Arial"/>
              </a:rPr>
              <a:t>Have a look at the articles on the next few slides.</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pic>
        <p:nvPicPr>
          <p:cNvPr id="294" name="" descr=""/>
          <p:cNvPicPr/>
          <p:nvPr/>
        </p:nvPicPr>
        <p:blipFill>
          <a:blip r:embed="rId1"/>
          <a:stretch/>
        </p:blipFill>
        <p:spPr>
          <a:xfrm>
            <a:off x="0" y="0"/>
            <a:ext cx="9143280" cy="6857280"/>
          </a:xfrm>
          <a:prstGeom prst="rect">
            <a:avLst/>
          </a:prstGeom>
          <a:ln w="0">
            <a:no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95" name="" descr=""/>
          <p:cNvPicPr/>
          <p:nvPr/>
        </p:nvPicPr>
        <p:blipFill>
          <a:blip r:embed="rId1"/>
          <a:stretch/>
        </p:blipFill>
        <p:spPr>
          <a:xfrm>
            <a:off x="0" y="0"/>
            <a:ext cx="8387640" cy="6901560"/>
          </a:xfrm>
          <a:prstGeom prst="rect">
            <a:avLst/>
          </a:prstGeom>
          <a:ln w="0">
            <a:noFill/>
          </a:ln>
        </p:spPr>
      </p:pic>
      <p:sp>
        <p:nvSpPr>
          <p:cNvPr id="296" name=""/>
          <p:cNvSpPr/>
          <p:nvPr/>
        </p:nvSpPr>
        <p:spPr>
          <a:xfrm>
            <a:off x="3780000" y="4581360"/>
            <a:ext cx="4571280" cy="181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800" spc="-1" strike="noStrike">
                <a:solidFill>
                  <a:srgbClr val="000000"/>
                </a:solidFill>
                <a:latin typeface="Arial"/>
                <a:ea typeface="DejaVu Sans"/>
              </a:rPr>
              <a:t>Do you think these articles are true? </a:t>
            </a:r>
            <a:endParaRPr b="0" lang="en-GB" sz="2800" spc="-1" strike="noStrike">
              <a:latin typeface="Arial"/>
            </a:endParaRPr>
          </a:p>
          <a:p>
            <a:pPr algn="ct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800" spc="-1" strike="noStrike">
                <a:solidFill>
                  <a:srgbClr val="000000"/>
                </a:solidFill>
                <a:latin typeface="Arial"/>
                <a:ea typeface="DejaVu Sans"/>
              </a:rPr>
              <a:t>Research them article on the internet.</a:t>
            </a:r>
            <a:endParaRPr b="0" lang="en-GB" sz="28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297" name=""/>
          <p:cNvSpPr/>
          <p:nvPr/>
        </p:nvSpPr>
        <p:spPr>
          <a:xfrm>
            <a:off x="3665520" y="189000"/>
            <a:ext cx="2407680" cy="702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4000" spc="-1" strike="noStrike">
                <a:solidFill>
                  <a:srgbClr val="000000"/>
                </a:solidFill>
                <a:latin typeface="Arial"/>
                <a:ea typeface="DejaVu Sans"/>
              </a:rPr>
              <a:t>Chapter 8</a:t>
            </a:r>
            <a:endParaRPr b="0" lang="en-GB" sz="4000" spc="-1" strike="noStrike">
              <a:latin typeface="Arial"/>
            </a:endParaRPr>
          </a:p>
        </p:txBody>
      </p:sp>
      <p:sp>
        <p:nvSpPr>
          <p:cNvPr id="298" name=""/>
          <p:cNvSpPr/>
          <p:nvPr/>
        </p:nvSpPr>
        <p:spPr>
          <a:xfrm>
            <a:off x="324000" y="1413000"/>
            <a:ext cx="8495280" cy="30978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400" spc="-1" strike="noStrike">
                <a:solidFill>
                  <a:srgbClr val="000000"/>
                </a:solidFill>
                <a:latin typeface="Arial"/>
                <a:ea typeface="DejaVu Sans"/>
              </a:rPr>
              <a:t>Read through chapter 8 and then answer these questions:</a:t>
            </a:r>
            <a:endParaRPr b="0" lang="en-GB" sz="24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GB" sz="24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400" spc="-1" strike="noStrike">
                <a:solidFill>
                  <a:srgbClr val="000000"/>
                </a:solidFill>
                <a:latin typeface="Arial"/>
                <a:ea typeface="DejaVu Sans"/>
              </a:rPr>
              <a:t>1. Why does Michael feel that he has to hide his message in the coke bottle?</a:t>
            </a:r>
            <a:endParaRPr b="0" lang="en-GB" sz="24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GB" sz="24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400" spc="-1" strike="noStrike">
                <a:solidFill>
                  <a:srgbClr val="000000"/>
                </a:solidFill>
                <a:latin typeface="Arial"/>
                <a:ea typeface="DejaVu Sans"/>
              </a:rPr>
              <a:t>2. What were Kensuke’s hopes for the future?</a:t>
            </a:r>
            <a:endParaRPr b="0" lang="en-GB" sz="24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GB" sz="24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400" spc="-1" strike="noStrike">
                <a:solidFill>
                  <a:srgbClr val="000000"/>
                </a:solidFill>
                <a:latin typeface="Arial"/>
                <a:ea typeface="DejaVu Sans"/>
              </a:rPr>
              <a:t>3. What has been lost now, between Michael and Kensuke?</a:t>
            </a:r>
            <a:endParaRPr b="0" lang="en-GB" sz="2400" spc="-1" strike="noStrike">
              <a:latin typeface="Arial"/>
            </a:endParaRPr>
          </a:p>
        </p:txBody>
      </p:sp>
    </p:spTree>
  </p:cSld>
  <mc:AlternateContent>
    <mc:Choice Requires="p14">
      <p:transition spd="slow" p14:dur="2000"/>
    </mc:Choice>
    <mc:Fallback>
      <p:transition spd="slow"/>
    </mc:Fallback>
  </mc:AlternateContent>
  <p:timing>
    <p:tnLst>
      <p:par>
        <p:cTn id="74" dur="indefinite" restart="never" nodeType="tmRoot">
          <p:childTnLst>
            <p:seq>
              <p:cTn id="75" dur="indefinite" nodeType="mainSeq">
                <p:childTnLst>
                  <p:par>
                    <p:cTn id="76" fill="hold">
                      <p:stCondLst>
                        <p:cond delay="indefinite"/>
                      </p:stCondLst>
                      <p:childTnLst>
                        <p:par>
                          <p:cTn id="77" fill="hold">
                            <p:stCondLst>
                              <p:cond delay="0"/>
                            </p:stCondLst>
                            <p:childTnLst>
                              <p:par>
                                <p:cTn id="78" dur="indefinite" nodeType="clickEffect" fill="hold" presetClass="entr" presetID="5" presetSubtype="10">
                                  <p:stCondLst>
                                    <p:cond delay="0"/>
                                  </p:stCondLst>
                                  <p:childTnLst>
                                    <p:set>
                                      <p:cBhvr>
                                        <p:cTn id="79" dur="1" fill="hold">
                                          <p:stCondLst>
                                            <p:cond delay="0"/>
                                          </p:stCondLst>
                                        </p:cTn>
                                        <p:tgtEl>
                                          <p:spTgt spid="298">
                                            <p:txEl>
                                              <p:pRg st="0" end="0"/>
                                            </p:txEl>
                                          </p:spTgt>
                                        </p:tgtEl>
                                        <p:attrNameLst>
                                          <p:attrName>style.visibility</p:attrName>
                                        </p:attrNameLst>
                                      </p:cBhvr>
                                      <p:to>
                                        <p:strVal val="visible"/>
                                      </p:to>
                                    </p:set>
                                    <p:animEffect filter="checkerboard(across)" transition="in">
                                      <p:cBhvr additive="repl">
                                        <p:cTn id="80" dur="500"/>
                                        <p:tgtEl>
                                          <p:spTgt spid="298">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299" name=""/>
          <p:cNvSpPr/>
          <p:nvPr/>
        </p:nvSpPr>
        <p:spPr>
          <a:xfrm>
            <a:off x="742320" y="404640"/>
            <a:ext cx="7485480" cy="4590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400" spc="-1" strike="noStrike">
                <a:solidFill>
                  <a:srgbClr val="000000"/>
                </a:solidFill>
                <a:latin typeface="Arial"/>
                <a:ea typeface="DejaVu Sans"/>
              </a:rPr>
              <a:t>To complete a timeline using information from the text.</a:t>
            </a:r>
            <a:endParaRPr b="0" lang="en-GB" sz="2400" spc="-1" strike="noStrike">
              <a:latin typeface="Arial"/>
            </a:endParaRPr>
          </a:p>
        </p:txBody>
      </p:sp>
      <p:sp>
        <p:nvSpPr>
          <p:cNvPr id="300" name=""/>
          <p:cNvSpPr/>
          <p:nvPr/>
        </p:nvSpPr>
        <p:spPr>
          <a:xfrm>
            <a:off x="324000" y="1341360"/>
            <a:ext cx="8495280" cy="11905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400" spc="-1" strike="noStrike">
                <a:solidFill>
                  <a:srgbClr val="000000"/>
                </a:solidFill>
                <a:latin typeface="Arial"/>
                <a:ea typeface="DejaVu Sans"/>
              </a:rPr>
              <a:t>Complete a time line of Kensuke’s life, from his birth in Japan until he is in the boat with Michael telling his story; include all the significant events.</a:t>
            </a:r>
            <a:endParaRPr b="0" lang="en-GB" sz="2400" spc="-1" strike="noStrike">
              <a:latin typeface="Arial"/>
            </a:endParaRPr>
          </a:p>
        </p:txBody>
      </p:sp>
      <p:sp>
        <p:nvSpPr>
          <p:cNvPr id="301" name=""/>
          <p:cNvSpPr/>
          <p:nvPr/>
        </p:nvSpPr>
        <p:spPr>
          <a:xfrm>
            <a:off x="0" y="4437000"/>
            <a:ext cx="1115280" cy="6418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nSpc>
                <a:spcPct val="100000"/>
              </a:lnSpc>
              <a:spcBef>
                <a:spcPts val="1176"/>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1800" spc="-1" strike="noStrike">
                <a:solidFill>
                  <a:srgbClr val="000000"/>
                </a:solidFill>
                <a:latin typeface="Arial"/>
                <a:ea typeface="DejaVu Sans"/>
              </a:rPr>
              <a:t>Birth in Japan</a:t>
            </a:r>
            <a:endParaRPr b="0" lang="en-GB" sz="1800" spc="-1" strike="noStrike">
              <a:latin typeface="Arial"/>
            </a:endParaRPr>
          </a:p>
        </p:txBody>
      </p:sp>
      <p:sp>
        <p:nvSpPr>
          <p:cNvPr id="302" name=""/>
          <p:cNvSpPr/>
          <p:nvPr/>
        </p:nvSpPr>
        <p:spPr>
          <a:xfrm>
            <a:off x="250920" y="4221000"/>
            <a:ext cx="8353440" cy="1800"/>
          </a:xfrm>
          <a:prstGeom prst="line">
            <a:avLst/>
          </a:prstGeom>
          <a:ln w="9360">
            <a:solidFill>
              <a:srgbClr val="000000"/>
            </a:solidFill>
            <a:miter/>
          </a:ln>
        </p:spPr>
        <p:style>
          <a:lnRef idx="0"/>
          <a:fillRef idx="0"/>
          <a:effectRef idx="0"/>
          <a:fontRef idx="minor"/>
        </p:style>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303" name=""/>
          <p:cNvSpPr/>
          <p:nvPr/>
        </p:nvSpPr>
        <p:spPr>
          <a:xfrm>
            <a:off x="1836720" y="187200"/>
            <a:ext cx="5661360" cy="4590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400" spc="-1" strike="noStrike">
                <a:solidFill>
                  <a:srgbClr val="000000"/>
                </a:solidFill>
                <a:latin typeface="Arial"/>
                <a:ea typeface="DejaVu Sans"/>
              </a:rPr>
              <a:t>To use evidence from the text effectively.</a:t>
            </a:r>
            <a:endParaRPr b="0" lang="en-GB" sz="2400" spc="-1" strike="noStrike">
              <a:latin typeface="Arial"/>
            </a:endParaRPr>
          </a:p>
        </p:txBody>
      </p:sp>
      <p:sp>
        <p:nvSpPr>
          <p:cNvPr id="304" name=""/>
          <p:cNvSpPr/>
          <p:nvPr/>
        </p:nvSpPr>
        <p:spPr>
          <a:xfrm>
            <a:off x="250920" y="1052640"/>
            <a:ext cx="8640000" cy="38286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400" spc="-1" strike="noStrike">
                <a:solidFill>
                  <a:srgbClr val="000000"/>
                </a:solidFill>
                <a:latin typeface="Arial"/>
                <a:ea typeface="DejaVu Sans"/>
              </a:rPr>
              <a:t>1. List three things Kensuke teaches Michael.</a:t>
            </a:r>
            <a:endParaRPr b="0" lang="en-GB" sz="24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GB" sz="24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400" spc="-1" strike="noStrike">
                <a:solidFill>
                  <a:srgbClr val="000000"/>
                </a:solidFill>
                <a:latin typeface="Arial"/>
                <a:ea typeface="DejaVu Sans"/>
              </a:rPr>
              <a:t>2. Describe a typical day for Michael and Kensuke.</a:t>
            </a:r>
            <a:endParaRPr b="0" lang="en-GB" sz="24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GB" sz="24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400" spc="-1" strike="noStrike">
                <a:solidFill>
                  <a:srgbClr val="000000"/>
                </a:solidFill>
                <a:latin typeface="Arial"/>
                <a:ea typeface="DejaVu Sans"/>
              </a:rPr>
              <a:t>3. How do you think Michael now feels about Kensuke, and why?</a:t>
            </a:r>
            <a:endParaRPr b="0" lang="en-GB" sz="24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GB" sz="24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400" spc="-1" strike="noStrike">
                <a:solidFill>
                  <a:srgbClr val="000000"/>
                </a:solidFill>
                <a:latin typeface="Arial"/>
                <a:ea typeface="DejaVu Sans"/>
              </a:rPr>
              <a:t>4. Carefully read pages 101-102, and then draw a plan of Kensuke’s cave in your book. Think about what you have read and label your picture with some quotes. </a:t>
            </a:r>
            <a:endParaRPr b="0" lang="en-GB" sz="24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305" name=""/>
          <p:cNvSpPr/>
          <p:nvPr/>
        </p:nvSpPr>
        <p:spPr>
          <a:xfrm>
            <a:off x="250920" y="1711440"/>
            <a:ext cx="8568360" cy="30711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400" spc="-1" strike="noStrike">
                <a:solidFill>
                  <a:srgbClr val="000000"/>
                </a:solidFill>
                <a:latin typeface="Arial"/>
                <a:ea typeface="DejaVu Sans"/>
              </a:rPr>
              <a:t>1. Describe the atmosphere between Michael and Kensuke at the beginning of the chapter.</a:t>
            </a:r>
            <a:endParaRPr b="0" lang="en-GB" sz="24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GB" sz="24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400" spc="-1" strike="noStrike">
                <a:solidFill>
                  <a:srgbClr val="000000"/>
                </a:solidFill>
                <a:latin typeface="Arial"/>
                <a:ea typeface="DejaVu Sans"/>
              </a:rPr>
              <a:t>2. What is it that makes Kensuke change his mind about Michael staying on the island?</a:t>
            </a:r>
            <a:endParaRPr b="0" lang="en-GB" sz="24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GB" sz="24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400" spc="-1" strike="noStrike">
                <a:solidFill>
                  <a:srgbClr val="000000"/>
                </a:solidFill>
                <a:latin typeface="Arial"/>
                <a:ea typeface="DejaVu Sans"/>
              </a:rPr>
              <a:t>3. What developments in the world does Michael describe to Kensuke?</a:t>
            </a:r>
            <a:endParaRPr b="0" lang="en-GB" sz="2400" spc="-1" strike="noStrike">
              <a:latin typeface="Arial"/>
            </a:endParaRPr>
          </a:p>
        </p:txBody>
      </p:sp>
      <p:sp>
        <p:nvSpPr>
          <p:cNvPr id="306" name=""/>
          <p:cNvSpPr/>
          <p:nvPr/>
        </p:nvSpPr>
        <p:spPr>
          <a:xfrm>
            <a:off x="2874240" y="136440"/>
            <a:ext cx="3974400" cy="519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US" sz="2800" spc="-1" strike="noStrike">
                <a:solidFill>
                  <a:srgbClr val="000000"/>
                </a:solidFill>
                <a:latin typeface="Arial"/>
                <a:ea typeface="DejaVu Sans"/>
              </a:rPr>
              <a:t>Chapter 9 - Questions </a:t>
            </a:r>
            <a:endParaRPr b="0" lang="en-GB" sz="2800" spc="-1" strike="noStrike">
              <a:latin typeface="Arial"/>
            </a:endParaRPr>
          </a:p>
        </p:txBody>
      </p:sp>
    </p:spTree>
  </p:cSld>
  <mc:AlternateContent>
    <mc:Choice Requires="p14">
      <p:transition spd="slow" p14:dur="2000"/>
    </mc:Choice>
    <mc:Fallback>
      <p:transition spd="slow"/>
    </mc:Fallback>
  </mc:AlternateContent>
  <p:timing>
    <p:tnLst>
      <p:par>
        <p:cTn id="81" dur="indefinite" restart="never" nodeType="tmRoot">
          <p:childTnLst>
            <p:seq>
              <p:cTn id="82" dur="indefinite" nodeType="mainSeq">
                <p:childTnLst>
                  <p:par>
                    <p:cTn id="83" dur="indefinite" nodeType="clickEffect" fill="hold">
                      <p:stCondLst>
                        <p:cond delay="indefinite"/>
                      </p:stCondLst>
                      <p:childTnLst>
                        <p:par>
                          <p:cTn id="84" dur="indefinite" nodeType="withEffect" fill="hold">
                            <p:stCondLst>
                              <p:cond delay="0"/>
                            </p:stCondLst>
                            <p:childTnLst>
                              <p:par>
                                <p:cTn id="85" dur="indefinite" nodeType="clickEffect" fill="hold" presetClass="entr" presetID="5" presetSubtype="10">
                                  <p:stCondLst>
                                    <p:cond delay="0"/>
                                  </p:stCondLst>
                                  <p:childTnLst>
                                    <p:set>
                                      <p:cBhvr>
                                        <p:cTn id="86" dur="1" fill="hold">
                                          <p:stCondLst>
                                            <p:cond delay="0"/>
                                          </p:stCondLst>
                                        </p:cTn>
                                        <p:tgtEl>
                                          <p:spTgt spid="305">
                                            <p:txEl>
                                              <p:pRg st="0" end="0"/>
                                            </p:txEl>
                                          </p:spTgt>
                                        </p:tgtEl>
                                        <p:attrNameLst>
                                          <p:attrName>style.visibility</p:attrName>
                                        </p:attrNameLst>
                                      </p:cBhvr>
                                      <p:to>
                                        <p:strVal val="visible"/>
                                      </p:to>
                                    </p:set>
                                    <p:animEffect filter="checkerboard(across)" transition="in">
                                      <p:cBhvr additive="repl">
                                        <p:cTn id="87" dur="500"/>
                                        <p:tgtEl>
                                          <p:spTgt spid="305">
                                            <p:txEl>
                                              <p:pRg st="0" end="0"/>
                                            </p:txEl>
                                          </p:spTgt>
                                        </p:tgtEl>
                                      </p:cBhvr>
                                    </p:animEffect>
                                  </p:childTnLst>
                                </p:cTn>
                              </p:par>
                            </p:childTnLst>
                          </p:cTn>
                        </p:par>
                      </p:childTnLst>
                    </p:cTn>
                  </p:par>
                  <p:par>
                    <p:cTn id="88" dur="indefinite" nodeType="clickEffect" fill="hold">
                      <p:stCondLst>
                        <p:cond delay="indefinite"/>
                      </p:stCondLst>
                      <p:childTnLst>
                        <p:par>
                          <p:cTn id="89" dur="indefinite" nodeType="withEffect" fill="hold">
                            <p:stCondLst>
                              <p:cond delay="0"/>
                            </p:stCondLst>
                            <p:childTnLst>
                              <p:par>
                                <p:cTn id="90" dur="indefinite" nodeType="clickEffect" fill="hold" presetClass="entr" presetID="5" presetSubtype="10">
                                  <p:stCondLst>
                                    <p:cond delay="0"/>
                                  </p:stCondLst>
                                  <p:childTnLst>
                                    <p:set>
                                      <p:cBhvr>
                                        <p:cTn id="91" dur="1" fill="hold">
                                          <p:stCondLst>
                                            <p:cond delay="0"/>
                                          </p:stCondLst>
                                        </p:cTn>
                                        <p:tgtEl>
                                          <p:spTgt spid="305">
                                            <p:txEl>
                                              <p:pRg st="2" end="2"/>
                                            </p:txEl>
                                          </p:spTgt>
                                        </p:tgtEl>
                                        <p:attrNameLst>
                                          <p:attrName>style.visibility</p:attrName>
                                        </p:attrNameLst>
                                      </p:cBhvr>
                                      <p:to>
                                        <p:strVal val="visible"/>
                                      </p:to>
                                    </p:set>
                                    <p:animEffect filter="checkerboard(across)" transition="in">
                                      <p:cBhvr additive="repl">
                                        <p:cTn id="92" dur="500"/>
                                        <p:tgtEl>
                                          <p:spTgt spid="305">
                                            <p:txEl>
                                              <p:pRg st="2" end="2"/>
                                            </p:txEl>
                                          </p:spTgt>
                                        </p:tgtEl>
                                      </p:cBhvr>
                                    </p:animEffect>
                                  </p:childTnLst>
                                </p:cTn>
                              </p:par>
                            </p:childTnLst>
                          </p:cTn>
                        </p:par>
                      </p:childTnLst>
                    </p:cTn>
                  </p:par>
                  <p:par>
                    <p:cTn id="93" dur="indefinite" nodeType="clickEffect" fill="hold">
                      <p:stCondLst>
                        <p:cond delay="indefinite"/>
                      </p:stCondLst>
                      <p:childTnLst>
                        <p:par>
                          <p:cTn id="94" dur="indefinite" nodeType="withEffect" fill="hold">
                            <p:stCondLst>
                              <p:cond delay="0"/>
                            </p:stCondLst>
                            <p:childTnLst>
                              <p:par>
                                <p:cTn id="95" dur="indefinite" nodeType="clickEffect" fill="hold" presetClass="entr" presetID="5" presetSubtype="10">
                                  <p:stCondLst>
                                    <p:cond delay="0"/>
                                  </p:stCondLst>
                                  <p:childTnLst>
                                    <p:set>
                                      <p:cBhvr>
                                        <p:cTn id="96" dur="1" fill="hold">
                                          <p:stCondLst>
                                            <p:cond delay="0"/>
                                          </p:stCondLst>
                                        </p:cTn>
                                        <p:tgtEl>
                                          <p:spTgt spid="305">
                                            <p:txEl>
                                              <p:pRg st="4" end="4"/>
                                            </p:txEl>
                                          </p:spTgt>
                                        </p:tgtEl>
                                        <p:attrNameLst>
                                          <p:attrName>style.visibility</p:attrName>
                                        </p:attrNameLst>
                                      </p:cBhvr>
                                      <p:to>
                                        <p:strVal val="visible"/>
                                      </p:to>
                                    </p:set>
                                    <p:animEffect filter="checkerboard(across)" transition="in">
                                      <p:cBhvr additive="repl">
                                        <p:cTn id="97" dur="500"/>
                                        <p:tgtEl>
                                          <p:spTgt spid="305">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307" name=""/>
          <p:cNvSpPr/>
          <p:nvPr/>
        </p:nvSpPr>
        <p:spPr>
          <a:xfrm>
            <a:off x="324000" y="900000"/>
            <a:ext cx="8424000" cy="57891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000" spc="-1" strike="noStrike">
                <a:solidFill>
                  <a:srgbClr val="000000"/>
                </a:solidFill>
                <a:latin typeface="Arial"/>
                <a:ea typeface="DejaVu Sans"/>
              </a:rPr>
              <a:t>1. Describe the rain on the island, and the effect it has on Michael and Kensuke.</a:t>
            </a:r>
            <a:endParaRPr b="0" lang="en-GB" sz="20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GB" sz="20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000" spc="-1" strike="noStrike">
                <a:solidFill>
                  <a:srgbClr val="000000"/>
                </a:solidFill>
                <a:latin typeface="Arial"/>
                <a:ea typeface="DejaVu Sans"/>
              </a:rPr>
              <a:t>2. What happened to the binoculars?</a:t>
            </a:r>
            <a:endParaRPr b="0" lang="en-GB" sz="20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GB" sz="20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000" spc="-1" strike="noStrike">
                <a:solidFill>
                  <a:srgbClr val="000000"/>
                </a:solidFill>
                <a:latin typeface="Arial"/>
                <a:ea typeface="DejaVu Sans"/>
              </a:rPr>
              <a:t>3. How do Michael and Kensuke save the orangutans from the</a:t>
            </a:r>
            <a:endParaRPr b="0" lang="en-GB" sz="20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000" spc="-1" strike="noStrike">
                <a:solidFill>
                  <a:srgbClr val="000000"/>
                </a:solidFill>
                <a:latin typeface="Arial"/>
                <a:ea typeface="DejaVu Sans"/>
              </a:rPr>
              <a:t>poachers?</a:t>
            </a:r>
            <a:endParaRPr b="0" lang="en-GB" sz="20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GB" sz="20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000" spc="-1" strike="noStrike">
                <a:solidFill>
                  <a:srgbClr val="000000"/>
                </a:solidFill>
                <a:latin typeface="Arial"/>
                <a:ea typeface="DejaVu Sans"/>
              </a:rPr>
              <a:t>4. What do the poachers do on the island?</a:t>
            </a:r>
            <a:endParaRPr b="0" lang="en-GB" sz="20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GB" sz="20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000" spc="-1" strike="noStrike">
                <a:solidFill>
                  <a:srgbClr val="000000"/>
                </a:solidFill>
                <a:latin typeface="Arial"/>
                <a:ea typeface="DejaVu Sans"/>
              </a:rPr>
              <a:t>5. What were they doing when Kensuke spotted the sail?</a:t>
            </a:r>
            <a:endParaRPr b="0" lang="en-GB" sz="20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GB" sz="20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000" spc="-1" strike="noStrike">
                <a:solidFill>
                  <a:srgbClr val="000000"/>
                </a:solidFill>
                <a:latin typeface="Arial"/>
                <a:ea typeface="DejaVu Sans"/>
              </a:rPr>
              <a:t>6. What does Michael see that makes him </a:t>
            </a:r>
            <a:r>
              <a:rPr b="0" lang="en-GB" sz="2000" spc="-1" strike="noStrike">
                <a:solidFill>
                  <a:srgbClr val="000000"/>
                </a:solidFill>
                <a:latin typeface="Arial"/>
                <a:ea typeface="DejaVu Sans"/>
              </a:rPr>
              <a:t>realise</a:t>
            </a:r>
            <a:r>
              <a:rPr b="0" lang="en-US" sz="2000" spc="-1" strike="noStrike">
                <a:solidFill>
                  <a:srgbClr val="000000"/>
                </a:solidFill>
                <a:latin typeface="Arial"/>
                <a:ea typeface="DejaVu Sans"/>
              </a:rPr>
              <a:t> it’s the Peggy Sue?</a:t>
            </a:r>
            <a:endParaRPr b="0" lang="en-GB" sz="20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GB" sz="20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000" spc="-1" strike="noStrike">
                <a:solidFill>
                  <a:srgbClr val="000000"/>
                </a:solidFill>
                <a:latin typeface="Arial"/>
                <a:ea typeface="DejaVu Sans"/>
              </a:rPr>
              <a:t>7. What are Kensuke’s reasons for staying behind?</a:t>
            </a:r>
            <a:endParaRPr b="0" lang="en-GB" sz="20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endParaRPr b="0" lang="en-GB" sz="20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000" spc="-1" strike="noStrike">
                <a:solidFill>
                  <a:srgbClr val="000000"/>
                </a:solidFill>
                <a:latin typeface="Arial"/>
                <a:ea typeface="DejaVu Sans"/>
              </a:rPr>
              <a:t>8. Do you think that Kensuke has made the right decision? Explain</a:t>
            </a:r>
            <a:endParaRPr b="0" lang="en-GB" sz="2000" spc="-1" strike="noStrike">
              <a:latin typeface="Arial"/>
            </a:endParaRPr>
          </a:p>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000" spc="-1" strike="noStrike">
                <a:solidFill>
                  <a:srgbClr val="000000"/>
                </a:solidFill>
                <a:latin typeface="Arial"/>
                <a:ea typeface="DejaVu Sans"/>
              </a:rPr>
              <a:t>your views.</a:t>
            </a:r>
            <a:endParaRPr b="0" lang="en-GB" sz="2000" spc="-1" strike="noStrike">
              <a:latin typeface="Arial"/>
            </a:endParaRPr>
          </a:p>
        </p:txBody>
      </p:sp>
      <p:sp>
        <p:nvSpPr>
          <p:cNvPr id="308" name=""/>
          <p:cNvSpPr/>
          <p:nvPr/>
        </p:nvSpPr>
        <p:spPr>
          <a:xfrm>
            <a:off x="2666160" y="260280"/>
            <a:ext cx="3518640" cy="4590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US" sz="2400" spc="-1" strike="noStrike">
                <a:solidFill>
                  <a:srgbClr val="000000"/>
                </a:solidFill>
                <a:latin typeface="Arial"/>
                <a:ea typeface="DejaVu Sans"/>
              </a:rPr>
              <a:t>Chapter 10 - Questions</a:t>
            </a:r>
            <a:endParaRPr b="0" lang="en-GB" sz="2400" spc="-1" strike="noStrike">
              <a:latin typeface="Arial"/>
            </a:endParaRPr>
          </a:p>
        </p:txBody>
      </p:sp>
    </p:spTree>
  </p:cSld>
  <mc:AlternateContent>
    <mc:Choice Requires="p14">
      <p:transition spd="slow" p14:dur="2000"/>
    </mc:Choice>
    <mc:Fallback>
      <p:transition spd="slow"/>
    </mc:Fallback>
  </mc:AlternateContent>
  <p:timing>
    <p:tnLst>
      <p:par>
        <p:cTn id="98" dur="indefinite" restart="never" nodeType="tmRoot">
          <p:childTnLst>
            <p:seq>
              <p:cTn id="99" dur="indefinite" nodeType="mainSeq">
                <p:childTnLst>
                  <p:par>
                    <p:cTn id="100" dur="indefinite" nodeType="clickEffect" fill="hold">
                      <p:stCondLst>
                        <p:cond delay="indefinite"/>
                      </p:stCondLst>
                      <p:childTnLst>
                        <p:par>
                          <p:cTn id="101" dur="indefinite" nodeType="withEffect" fill="hold">
                            <p:stCondLst>
                              <p:cond delay="0"/>
                            </p:stCondLst>
                            <p:childTnLst>
                              <p:par>
                                <p:cTn id="102" dur="indefinite" nodeType="clickEffect" fill="hold" presetClass="entr" presetID="5" presetSubtype="10">
                                  <p:stCondLst>
                                    <p:cond delay="0"/>
                                  </p:stCondLst>
                                  <p:childTnLst>
                                    <p:set>
                                      <p:cBhvr>
                                        <p:cTn id="103" dur="1" fill="hold">
                                          <p:stCondLst>
                                            <p:cond delay="0"/>
                                          </p:stCondLst>
                                        </p:cTn>
                                        <p:tgtEl>
                                          <p:spTgt spid="307">
                                            <p:txEl>
                                              <p:pRg st="0" end="0"/>
                                            </p:txEl>
                                          </p:spTgt>
                                        </p:tgtEl>
                                        <p:attrNameLst>
                                          <p:attrName>style.visibility</p:attrName>
                                        </p:attrNameLst>
                                      </p:cBhvr>
                                      <p:to>
                                        <p:strVal val="visible"/>
                                      </p:to>
                                    </p:set>
                                    <p:animEffect filter="checkerboard(across)" transition="in">
                                      <p:cBhvr additive="repl">
                                        <p:cTn id="104" dur="500"/>
                                        <p:tgtEl>
                                          <p:spTgt spid="307">
                                            <p:txEl>
                                              <p:pRg st="0" end="0"/>
                                            </p:txEl>
                                          </p:spTgt>
                                        </p:tgtEl>
                                      </p:cBhvr>
                                    </p:animEffect>
                                  </p:childTnLst>
                                </p:cTn>
                              </p:par>
                            </p:childTnLst>
                          </p:cTn>
                        </p:par>
                      </p:childTnLst>
                    </p:cTn>
                  </p:par>
                  <p:par>
                    <p:cTn id="105" dur="indefinite" nodeType="clickEffect" fill="hold">
                      <p:stCondLst>
                        <p:cond delay="indefinite"/>
                      </p:stCondLst>
                      <p:childTnLst>
                        <p:par>
                          <p:cTn id="106" dur="indefinite" nodeType="withEffect" fill="hold">
                            <p:stCondLst>
                              <p:cond delay="0"/>
                            </p:stCondLst>
                            <p:childTnLst>
                              <p:par>
                                <p:cTn id="107" dur="indefinite" nodeType="clickEffect" fill="hold" presetClass="entr" presetID="5" presetSubtype="10">
                                  <p:stCondLst>
                                    <p:cond delay="0"/>
                                  </p:stCondLst>
                                  <p:childTnLst>
                                    <p:set>
                                      <p:cBhvr>
                                        <p:cTn id="108" dur="1" fill="hold">
                                          <p:stCondLst>
                                            <p:cond delay="0"/>
                                          </p:stCondLst>
                                        </p:cTn>
                                        <p:tgtEl>
                                          <p:spTgt spid="307">
                                            <p:txEl>
                                              <p:pRg st="2" end="2"/>
                                            </p:txEl>
                                          </p:spTgt>
                                        </p:tgtEl>
                                        <p:attrNameLst>
                                          <p:attrName>style.visibility</p:attrName>
                                        </p:attrNameLst>
                                      </p:cBhvr>
                                      <p:to>
                                        <p:strVal val="visible"/>
                                      </p:to>
                                    </p:set>
                                    <p:animEffect filter="checkerboard(across)" transition="in">
                                      <p:cBhvr additive="repl">
                                        <p:cTn id="109" dur="500"/>
                                        <p:tgtEl>
                                          <p:spTgt spid="307">
                                            <p:txEl>
                                              <p:pRg st="2" end="2"/>
                                            </p:txEl>
                                          </p:spTgt>
                                        </p:tgtEl>
                                      </p:cBhvr>
                                    </p:animEffect>
                                  </p:childTnLst>
                                </p:cTn>
                              </p:par>
                            </p:childTnLst>
                          </p:cTn>
                        </p:par>
                      </p:childTnLst>
                    </p:cTn>
                  </p:par>
                  <p:par>
                    <p:cTn id="110" dur="indefinite" nodeType="clickEffect" fill="hold">
                      <p:stCondLst>
                        <p:cond delay="indefinite"/>
                      </p:stCondLst>
                      <p:childTnLst>
                        <p:par>
                          <p:cTn id="111" dur="indefinite" nodeType="withEffect" fill="hold">
                            <p:stCondLst>
                              <p:cond delay="0"/>
                            </p:stCondLst>
                            <p:childTnLst>
                              <p:par>
                                <p:cTn id="112" dur="indefinite" nodeType="clickEffect" fill="hold" presetClass="entr" presetID="5" presetSubtype="10">
                                  <p:stCondLst>
                                    <p:cond delay="0"/>
                                  </p:stCondLst>
                                  <p:childTnLst>
                                    <p:set>
                                      <p:cBhvr>
                                        <p:cTn id="113" dur="1" fill="hold">
                                          <p:stCondLst>
                                            <p:cond delay="0"/>
                                          </p:stCondLst>
                                        </p:cTn>
                                        <p:tgtEl>
                                          <p:spTgt spid="307">
                                            <p:txEl>
                                              <p:pRg st="4" end="4"/>
                                            </p:txEl>
                                          </p:spTgt>
                                        </p:tgtEl>
                                        <p:attrNameLst>
                                          <p:attrName>style.visibility</p:attrName>
                                        </p:attrNameLst>
                                      </p:cBhvr>
                                      <p:to>
                                        <p:strVal val="visible"/>
                                      </p:to>
                                    </p:set>
                                    <p:animEffect filter="checkerboard(across)" transition="in">
                                      <p:cBhvr additive="repl">
                                        <p:cTn id="114" dur="500"/>
                                        <p:tgtEl>
                                          <p:spTgt spid="307">
                                            <p:txEl>
                                              <p:pRg st="4" end="4"/>
                                            </p:txEl>
                                          </p:spTgt>
                                        </p:tgtEl>
                                      </p:cBhvr>
                                    </p:animEffect>
                                  </p:childTnLst>
                                </p:cTn>
                              </p:par>
                            </p:childTnLst>
                          </p:cTn>
                        </p:par>
                      </p:childTnLst>
                    </p:cTn>
                  </p:par>
                  <p:par>
                    <p:cTn id="115" dur="indefinite" nodeType="clickEffect" fill="hold">
                      <p:stCondLst>
                        <p:cond delay="indefinite"/>
                      </p:stCondLst>
                      <p:childTnLst>
                        <p:par>
                          <p:cTn id="116" dur="indefinite" nodeType="withEffect" fill="hold">
                            <p:stCondLst>
                              <p:cond delay="0"/>
                            </p:stCondLst>
                            <p:childTnLst>
                              <p:par>
                                <p:cTn id="117" dur="indefinite" nodeType="clickEffect" fill="hold" presetClass="entr" presetID="5" presetSubtype="10">
                                  <p:stCondLst>
                                    <p:cond delay="0"/>
                                  </p:stCondLst>
                                  <p:childTnLst>
                                    <p:set>
                                      <p:cBhvr>
                                        <p:cTn id="118" dur="1" fill="hold">
                                          <p:stCondLst>
                                            <p:cond delay="0"/>
                                          </p:stCondLst>
                                        </p:cTn>
                                        <p:tgtEl>
                                          <p:spTgt spid="307">
                                            <p:txEl>
                                              <p:pRg st="5" end="5"/>
                                            </p:txEl>
                                          </p:spTgt>
                                        </p:tgtEl>
                                        <p:attrNameLst>
                                          <p:attrName>style.visibility</p:attrName>
                                        </p:attrNameLst>
                                      </p:cBhvr>
                                      <p:to>
                                        <p:strVal val="visible"/>
                                      </p:to>
                                    </p:set>
                                    <p:animEffect filter="checkerboard(across)" transition="in">
                                      <p:cBhvr additive="repl">
                                        <p:cTn id="119" dur="500"/>
                                        <p:tgtEl>
                                          <p:spTgt spid="307">
                                            <p:txEl>
                                              <p:pRg st="5" end="5"/>
                                            </p:txEl>
                                          </p:spTgt>
                                        </p:tgtEl>
                                      </p:cBhvr>
                                    </p:animEffect>
                                  </p:childTnLst>
                                </p:cTn>
                              </p:par>
                            </p:childTnLst>
                          </p:cTn>
                        </p:par>
                      </p:childTnLst>
                    </p:cTn>
                  </p:par>
                  <p:par>
                    <p:cTn id="120" dur="indefinite" nodeType="clickEffect" fill="hold">
                      <p:stCondLst>
                        <p:cond delay="indefinite"/>
                      </p:stCondLst>
                      <p:childTnLst>
                        <p:par>
                          <p:cTn id="121" dur="indefinite" nodeType="withEffect" fill="hold">
                            <p:stCondLst>
                              <p:cond delay="0"/>
                            </p:stCondLst>
                            <p:childTnLst>
                              <p:par>
                                <p:cTn id="122" dur="indefinite" nodeType="clickEffect" fill="hold" presetClass="entr" presetID="5" presetSubtype="10">
                                  <p:stCondLst>
                                    <p:cond delay="0"/>
                                  </p:stCondLst>
                                  <p:childTnLst>
                                    <p:set>
                                      <p:cBhvr>
                                        <p:cTn id="123" dur="1" fill="hold">
                                          <p:stCondLst>
                                            <p:cond delay="0"/>
                                          </p:stCondLst>
                                        </p:cTn>
                                        <p:tgtEl>
                                          <p:spTgt spid="307">
                                            <p:txEl>
                                              <p:pRg st="7" end="7"/>
                                            </p:txEl>
                                          </p:spTgt>
                                        </p:tgtEl>
                                        <p:attrNameLst>
                                          <p:attrName>style.visibility</p:attrName>
                                        </p:attrNameLst>
                                      </p:cBhvr>
                                      <p:to>
                                        <p:strVal val="visible"/>
                                      </p:to>
                                    </p:set>
                                    <p:animEffect filter="checkerboard(across)" transition="in">
                                      <p:cBhvr additive="repl">
                                        <p:cTn id="124" dur="500"/>
                                        <p:tgtEl>
                                          <p:spTgt spid="307">
                                            <p:txEl>
                                              <p:pRg st="7" end="7"/>
                                            </p:txEl>
                                          </p:spTgt>
                                        </p:tgtEl>
                                      </p:cBhvr>
                                    </p:animEffect>
                                  </p:childTnLst>
                                </p:cTn>
                              </p:par>
                            </p:childTnLst>
                          </p:cTn>
                        </p:par>
                      </p:childTnLst>
                    </p:cTn>
                  </p:par>
                  <p:par>
                    <p:cTn id="125" dur="indefinite" nodeType="clickEffect" fill="hold">
                      <p:stCondLst>
                        <p:cond delay="indefinite"/>
                      </p:stCondLst>
                      <p:childTnLst>
                        <p:par>
                          <p:cTn id="126" dur="indefinite" nodeType="withEffect" fill="hold">
                            <p:stCondLst>
                              <p:cond delay="0"/>
                            </p:stCondLst>
                            <p:childTnLst>
                              <p:par>
                                <p:cTn id="127" dur="indefinite" nodeType="clickEffect" fill="hold" presetClass="entr" presetID="5" presetSubtype="10">
                                  <p:stCondLst>
                                    <p:cond delay="0"/>
                                  </p:stCondLst>
                                  <p:childTnLst>
                                    <p:set>
                                      <p:cBhvr>
                                        <p:cTn id="128" dur="1" fill="hold">
                                          <p:stCondLst>
                                            <p:cond delay="0"/>
                                          </p:stCondLst>
                                        </p:cTn>
                                        <p:tgtEl>
                                          <p:spTgt spid="307">
                                            <p:txEl>
                                              <p:pRg st="9" end="9"/>
                                            </p:txEl>
                                          </p:spTgt>
                                        </p:tgtEl>
                                        <p:attrNameLst>
                                          <p:attrName>style.visibility</p:attrName>
                                        </p:attrNameLst>
                                      </p:cBhvr>
                                      <p:to>
                                        <p:strVal val="visible"/>
                                      </p:to>
                                    </p:set>
                                    <p:animEffect filter="checkerboard(across)" transition="in">
                                      <p:cBhvr additive="repl">
                                        <p:cTn id="129" dur="500"/>
                                        <p:tgtEl>
                                          <p:spTgt spid="307">
                                            <p:txEl>
                                              <p:pRg st="9" end="9"/>
                                            </p:txEl>
                                          </p:spTgt>
                                        </p:tgtEl>
                                      </p:cBhvr>
                                    </p:animEffect>
                                  </p:childTnLst>
                                </p:cTn>
                              </p:par>
                            </p:childTnLst>
                          </p:cTn>
                        </p:par>
                      </p:childTnLst>
                    </p:cTn>
                  </p:par>
                  <p:par>
                    <p:cTn id="130" dur="indefinite" nodeType="clickEffect" fill="hold">
                      <p:stCondLst>
                        <p:cond delay="indefinite"/>
                      </p:stCondLst>
                      <p:childTnLst>
                        <p:par>
                          <p:cTn id="131" dur="indefinite" nodeType="withEffect" fill="hold">
                            <p:stCondLst>
                              <p:cond delay="0"/>
                            </p:stCondLst>
                            <p:childTnLst>
                              <p:par>
                                <p:cTn id="132" dur="indefinite" nodeType="clickEffect" fill="hold" presetClass="entr" presetID="5" presetSubtype="10">
                                  <p:stCondLst>
                                    <p:cond delay="0"/>
                                  </p:stCondLst>
                                  <p:childTnLst>
                                    <p:set>
                                      <p:cBhvr>
                                        <p:cTn id="133" dur="1" fill="hold">
                                          <p:stCondLst>
                                            <p:cond delay="0"/>
                                          </p:stCondLst>
                                        </p:cTn>
                                        <p:tgtEl>
                                          <p:spTgt spid="307">
                                            <p:txEl>
                                              <p:pRg st="11" end="11"/>
                                            </p:txEl>
                                          </p:spTgt>
                                        </p:tgtEl>
                                        <p:attrNameLst>
                                          <p:attrName>style.visibility</p:attrName>
                                        </p:attrNameLst>
                                      </p:cBhvr>
                                      <p:to>
                                        <p:strVal val="visible"/>
                                      </p:to>
                                    </p:set>
                                    <p:animEffect filter="checkerboard(across)" transition="in">
                                      <p:cBhvr additive="repl">
                                        <p:cTn id="134" dur="500"/>
                                        <p:tgtEl>
                                          <p:spTgt spid="307">
                                            <p:txEl>
                                              <p:pRg st="11" end="11"/>
                                            </p:txEl>
                                          </p:spTgt>
                                        </p:tgtEl>
                                      </p:cBhvr>
                                    </p:animEffect>
                                  </p:childTnLst>
                                </p:cTn>
                              </p:par>
                            </p:childTnLst>
                          </p:cTn>
                        </p:par>
                      </p:childTnLst>
                    </p:cTn>
                  </p:par>
                  <p:par>
                    <p:cTn id="135" dur="indefinite" nodeType="clickEffect" fill="hold">
                      <p:stCondLst>
                        <p:cond delay="indefinite"/>
                      </p:stCondLst>
                      <p:childTnLst>
                        <p:par>
                          <p:cTn id="136" dur="indefinite" nodeType="withEffect" fill="hold">
                            <p:stCondLst>
                              <p:cond delay="0"/>
                            </p:stCondLst>
                            <p:childTnLst>
                              <p:par>
                                <p:cTn id="137" dur="indefinite" nodeType="clickEffect" fill="hold" presetClass="entr" presetID="5" presetSubtype="10">
                                  <p:stCondLst>
                                    <p:cond delay="0"/>
                                  </p:stCondLst>
                                  <p:childTnLst>
                                    <p:set>
                                      <p:cBhvr>
                                        <p:cTn id="138" dur="1" fill="hold">
                                          <p:stCondLst>
                                            <p:cond delay="0"/>
                                          </p:stCondLst>
                                        </p:cTn>
                                        <p:tgtEl>
                                          <p:spTgt spid="307">
                                            <p:txEl>
                                              <p:pRg st="13" end="13"/>
                                            </p:txEl>
                                          </p:spTgt>
                                        </p:tgtEl>
                                        <p:attrNameLst>
                                          <p:attrName>style.visibility</p:attrName>
                                        </p:attrNameLst>
                                      </p:cBhvr>
                                      <p:to>
                                        <p:strVal val="visible"/>
                                      </p:to>
                                    </p:set>
                                    <p:animEffect filter="checkerboard(across)" transition="in">
                                      <p:cBhvr additive="repl">
                                        <p:cTn id="139" dur="500"/>
                                        <p:tgtEl>
                                          <p:spTgt spid="307">
                                            <p:txEl>
                                              <p:pRg st="13" end="13"/>
                                            </p:txEl>
                                          </p:spTgt>
                                        </p:tgtEl>
                                      </p:cBhvr>
                                    </p:animEffect>
                                  </p:childTnLst>
                                </p:cTn>
                              </p:par>
                            </p:childTnLst>
                          </p:cTn>
                        </p:par>
                      </p:childTnLst>
                    </p:cTn>
                  </p:par>
                  <p:par>
                    <p:cTn id="140" dur="indefinite" nodeType="clickEffect" fill="hold">
                      <p:stCondLst>
                        <p:cond delay="indefinite"/>
                      </p:stCondLst>
                      <p:childTnLst>
                        <p:par>
                          <p:cTn id="141" dur="indefinite" nodeType="withEffect" fill="hold">
                            <p:stCondLst>
                              <p:cond delay="0"/>
                            </p:stCondLst>
                            <p:childTnLst>
                              <p:par>
                                <p:cTn id="142" dur="indefinite" nodeType="clickEffect" fill="hold" presetClass="entr" presetID="5" presetSubtype="10">
                                  <p:stCondLst>
                                    <p:cond delay="0"/>
                                  </p:stCondLst>
                                  <p:childTnLst>
                                    <p:set>
                                      <p:cBhvr>
                                        <p:cTn id="143" dur="1" fill="hold">
                                          <p:stCondLst>
                                            <p:cond delay="0"/>
                                          </p:stCondLst>
                                        </p:cTn>
                                        <p:tgtEl>
                                          <p:spTgt spid="307">
                                            <p:txEl>
                                              <p:pRg st="15" end="15"/>
                                            </p:txEl>
                                          </p:spTgt>
                                        </p:tgtEl>
                                        <p:attrNameLst>
                                          <p:attrName>style.visibility</p:attrName>
                                        </p:attrNameLst>
                                      </p:cBhvr>
                                      <p:to>
                                        <p:strVal val="visible"/>
                                      </p:to>
                                    </p:set>
                                    <p:animEffect filter="checkerboard(across)" transition="in">
                                      <p:cBhvr additive="repl">
                                        <p:cTn id="144" dur="500"/>
                                        <p:tgtEl>
                                          <p:spTgt spid="307">
                                            <p:txEl>
                                              <p:pRg st="15" end="15"/>
                                            </p:txEl>
                                          </p:spTgt>
                                        </p:tgtEl>
                                      </p:cBhvr>
                                    </p:animEffect>
                                  </p:childTnLst>
                                </p:cTn>
                              </p:par>
                            </p:childTnLst>
                          </p:cTn>
                        </p:par>
                      </p:childTnLst>
                    </p:cTn>
                  </p:par>
                  <p:par>
                    <p:cTn id="145" dur="indefinite" nodeType="clickEffect" fill="hold">
                      <p:stCondLst>
                        <p:cond delay="indefinite"/>
                      </p:stCondLst>
                      <p:childTnLst>
                        <p:par>
                          <p:cTn id="146" dur="indefinite" nodeType="withEffect" fill="hold">
                            <p:stCondLst>
                              <p:cond delay="0"/>
                            </p:stCondLst>
                            <p:childTnLst>
                              <p:par>
                                <p:cTn id="147" dur="indefinite" nodeType="clickEffect" fill="hold" presetClass="entr" presetID="5" presetSubtype="10">
                                  <p:stCondLst>
                                    <p:cond delay="0"/>
                                  </p:stCondLst>
                                  <p:childTnLst>
                                    <p:set>
                                      <p:cBhvr>
                                        <p:cTn id="148" dur="1" fill="hold">
                                          <p:stCondLst>
                                            <p:cond delay="0"/>
                                          </p:stCondLst>
                                        </p:cTn>
                                        <p:tgtEl>
                                          <p:spTgt spid="307">
                                            <p:txEl>
                                              <p:pRg st="16" end="16"/>
                                            </p:txEl>
                                          </p:spTgt>
                                        </p:tgtEl>
                                        <p:attrNameLst>
                                          <p:attrName>style.visibility</p:attrName>
                                        </p:attrNameLst>
                                      </p:cBhvr>
                                      <p:to>
                                        <p:strVal val="visible"/>
                                      </p:to>
                                    </p:set>
                                    <p:animEffect filter="checkerboard(across)" transition="in">
                                      <p:cBhvr additive="repl">
                                        <p:cTn id="149" dur="500"/>
                                        <p:tgtEl>
                                          <p:spTgt spid="307">
                                            <p:txEl>
                                              <p:pRg st="16" end="1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be9e7"/>
        </a:solidFill>
      </p:bgPr>
    </p:bg>
    <p:spTree>
      <p:nvGrpSpPr>
        <p:cNvPr id="1" name=""/>
        <p:cNvGrpSpPr/>
        <p:nvPr/>
      </p:nvGrpSpPr>
      <p:grpSpPr>
        <a:xfrm>
          <a:off x="0" y="0"/>
          <a:ext cx="0" cy="0"/>
          <a:chOff x="0" y="0"/>
          <a:chExt cx="0" cy="0"/>
        </a:xfrm>
      </p:grpSpPr>
      <p:sp>
        <p:nvSpPr>
          <p:cNvPr id="218" name=""/>
          <p:cNvSpPr/>
          <p:nvPr/>
        </p:nvSpPr>
        <p:spPr>
          <a:xfrm>
            <a:off x="2886480" y="272880"/>
            <a:ext cx="3586320" cy="4892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1" lang="en-US" sz="2600" spc="-1" strike="noStrike" u="sng">
                <a:solidFill>
                  <a:srgbClr val="000000"/>
                </a:solidFill>
                <a:uFillTx/>
                <a:latin typeface="Candara"/>
                <a:ea typeface="DejaVu Sans"/>
              </a:rPr>
              <a:t>Expand your vocabulary</a:t>
            </a:r>
            <a:endParaRPr b="0" lang="en-GB" sz="2600" spc="-1" strike="noStrike">
              <a:latin typeface="Arial"/>
            </a:endParaRPr>
          </a:p>
        </p:txBody>
      </p:sp>
      <p:pic>
        <p:nvPicPr>
          <p:cNvPr id="219" name="" descr=""/>
          <p:cNvPicPr/>
          <p:nvPr/>
        </p:nvPicPr>
        <p:blipFill>
          <a:blip r:embed="rId1"/>
          <a:stretch/>
        </p:blipFill>
        <p:spPr>
          <a:xfrm>
            <a:off x="2160720" y="2924280"/>
            <a:ext cx="4966560" cy="3933000"/>
          </a:xfrm>
          <a:prstGeom prst="rect">
            <a:avLst/>
          </a:prstGeom>
          <a:ln w="0">
            <a:noFill/>
          </a:ln>
        </p:spPr>
      </p:pic>
      <p:sp>
        <p:nvSpPr>
          <p:cNvPr id="220" name=""/>
          <p:cNvSpPr/>
          <p:nvPr/>
        </p:nvSpPr>
        <p:spPr>
          <a:xfrm>
            <a:off x="250920" y="1052640"/>
            <a:ext cx="8424000" cy="17650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1800" spc="-1" strike="noStrike">
                <a:solidFill>
                  <a:srgbClr val="000000"/>
                </a:solidFill>
                <a:latin typeface="Calibri"/>
                <a:ea typeface="DejaVu Sans"/>
              </a:rPr>
              <a:t>Read through Chapter 1 of the book.  You will find that the author, Michael Morpurgo, uses some challenging words. </a:t>
            </a:r>
            <a:endParaRPr b="0" lang="en-GB" sz="1800" spc="-1" strike="noStrike">
              <a:latin typeface="Arial"/>
            </a:endParaRPr>
          </a:p>
          <a:p>
            <a:pPr marL="216000" indent="-216000">
              <a:lnSpc>
                <a:spcPct val="100000"/>
              </a:lnSpc>
              <a:spcBef>
                <a:spcPts val="51"/>
              </a:spcBef>
              <a:spcAft>
                <a:spcPts val="51"/>
              </a:spcAft>
              <a:buClr>
                <a:srgbClr val="000000"/>
              </a:buClr>
              <a:buSzPct val="45000"/>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1800" spc="-1" strike="noStrike">
                <a:solidFill>
                  <a:srgbClr val="000000"/>
                </a:solidFill>
                <a:latin typeface="Calibri"/>
                <a:ea typeface="DejaVu Sans"/>
              </a:rPr>
              <a:t>Using a dictionary look up the meaning of the following words and write them in a table like the one below. Add any other words you come across that you don’t understand and find the meaning of them too. </a:t>
            </a:r>
            <a:endParaRPr b="0" lang="en-GB" sz="1800" spc="-1" strike="noStrike">
              <a:latin typeface="Arial"/>
            </a:endParaRPr>
          </a:p>
          <a:p>
            <a:pPr marL="216000" indent="-216000">
              <a:lnSpc>
                <a:spcPct val="100000"/>
              </a:lnSpc>
              <a:spcBef>
                <a:spcPts val="51"/>
              </a:spcBef>
              <a:spcAft>
                <a:spcPts val="51"/>
              </a:spcAft>
              <a:buClr>
                <a:srgbClr val="000000"/>
              </a:buClr>
              <a:buSzPct val="45000"/>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1800" spc="-1" strike="noStrike">
                <a:solidFill>
                  <a:srgbClr val="000000"/>
                </a:solidFill>
                <a:latin typeface="Calibri"/>
                <a:ea typeface="DejaVu Sans"/>
              </a:rPr>
              <a:t>Now write a sentence using the word to show that you understand how to use it.</a:t>
            </a:r>
            <a:endParaRPr b="0" lang="en-GB" sz="1800" spc="-1" strike="noStrike">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
          <p:cNvSpPr txBox="1"/>
          <p:nvPr/>
        </p:nvSpPr>
        <p:spPr>
          <a:xfrm>
            <a:off x="2340000" y="2700000"/>
            <a:ext cx="4500000" cy="346320"/>
          </a:xfrm>
          <a:prstGeom prst="rect">
            <a:avLst/>
          </a:prstGeom>
          <a:noFill/>
          <a:ln w="0">
            <a:noFill/>
          </a:ln>
        </p:spPr>
        <p:txBody>
          <a:bodyPr lIns="90000" rIns="90000" tIns="45000" bIns="45000" anchor="t">
            <a:noAutofit/>
          </a:bodyPr>
          <a:p>
            <a:r>
              <a:rPr b="0" lang="en-GB" sz="1800" spc="-1" strike="noStrike">
                <a:latin typeface="Arial"/>
              </a:rPr>
              <a:t>Hope you enjoyed reading.</a:t>
            </a:r>
            <a:endParaRPr b="0" lang="en-GB"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3f2fd"/>
        </a:solidFill>
      </p:bgPr>
    </p:bg>
    <p:spTree>
      <p:nvGrpSpPr>
        <p:cNvPr id="1" name=""/>
        <p:cNvGrpSpPr/>
        <p:nvPr/>
      </p:nvGrpSpPr>
      <p:grpSpPr>
        <a:xfrm>
          <a:off x="0" y="0"/>
          <a:ext cx="0" cy="0"/>
          <a:chOff x="0" y="0"/>
          <a:chExt cx="0" cy="0"/>
        </a:xfrm>
      </p:grpSpPr>
      <p:sp>
        <p:nvSpPr>
          <p:cNvPr id="221" name=""/>
          <p:cNvSpPr/>
          <p:nvPr/>
        </p:nvSpPr>
        <p:spPr>
          <a:xfrm>
            <a:off x="179280" y="1260360"/>
            <a:ext cx="8713080" cy="4284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nSpc>
                <a:spcPct val="100000"/>
              </a:lnSpc>
              <a:spcBef>
                <a:spcPts val="130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200" spc="-1" strike="noStrike">
                <a:solidFill>
                  <a:srgbClr val="000000"/>
                </a:solidFill>
                <a:latin typeface="Calibri"/>
                <a:ea typeface="DejaVu Sans"/>
              </a:rPr>
              <a:t>Once you have read Chapter 1 answer these questions:</a:t>
            </a:r>
            <a:endParaRPr b="0" lang="en-GB" sz="2200" spc="-1" strike="noStrike">
              <a:latin typeface="Arial"/>
            </a:endParaRPr>
          </a:p>
        </p:txBody>
      </p:sp>
      <p:sp>
        <p:nvSpPr>
          <p:cNvPr id="222" name=""/>
          <p:cNvSpPr/>
          <p:nvPr/>
        </p:nvSpPr>
        <p:spPr>
          <a:xfrm>
            <a:off x="900000" y="1800360"/>
            <a:ext cx="7919280" cy="3690360"/>
          </a:xfrm>
          <a:prstGeom prst="rect">
            <a:avLst/>
          </a:prstGeom>
          <a:noFill/>
          <a:ln w="0">
            <a:noFill/>
          </a:ln>
        </p:spPr>
        <p:style>
          <a:lnRef idx="0"/>
          <a:fillRef idx="0"/>
          <a:effectRef idx="0"/>
          <a:fontRef idx="minor"/>
        </p:style>
        <p:txBody>
          <a:bodyPr lIns="90000" rIns="90000" tIns="46800" bIns="46800" anchor="t">
            <a:spAutoFit/>
          </a:bodyPr>
          <a:p>
            <a:pPr marL="216000" indent="-216000">
              <a:lnSpc>
                <a:spcPct val="100000"/>
              </a:lnSpc>
              <a:spcBef>
                <a:spcPts val="901"/>
              </a:spcBef>
              <a:spcAft>
                <a:spcPts val="901"/>
              </a:spcAft>
              <a:buClr>
                <a:srgbClr val="000000"/>
              </a:buClr>
              <a:buFont typeface="StarSymbol"/>
              <a:buAutoNum type="arabicPeriod"/>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200" spc="-1" strike="noStrike">
                <a:solidFill>
                  <a:srgbClr val="000000"/>
                </a:solidFill>
                <a:latin typeface="Calibri"/>
                <a:ea typeface="DejaVu Sans"/>
              </a:rPr>
              <a:t>Give two reasons why Michael has decided to tell his story now.</a:t>
            </a:r>
            <a:endParaRPr b="0" lang="en-GB" sz="2200" spc="-1" strike="noStrike">
              <a:latin typeface="Arial"/>
            </a:endParaRPr>
          </a:p>
          <a:p>
            <a:pPr marL="216000" indent="-216000">
              <a:lnSpc>
                <a:spcPct val="100000"/>
              </a:lnSpc>
              <a:spcBef>
                <a:spcPts val="901"/>
              </a:spcBef>
              <a:spcAft>
                <a:spcPts val="901"/>
              </a:spcAft>
              <a:buClr>
                <a:srgbClr val="000000"/>
              </a:buClr>
              <a:buFont typeface="StarSymbol"/>
              <a:buAutoNum type="arabicPeriod"/>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200" spc="-1" strike="noStrike">
                <a:solidFill>
                  <a:srgbClr val="000000"/>
                </a:solidFill>
                <a:latin typeface="Calibri"/>
                <a:ea typeface="DejaVu Sans"/>
              </a:rPr>
              <a:t>Why did Michael’s father call St Joseph’s School ‘the monkey school’?</a:t>
            </a:r>
            <a:endParaRPr b="0" lang="en-GB" sz="2200" spc="-1" strike="noStrike">
              <a:latin typeface="Arial"/>
            </a:endParaRPr>
          </a:p>
          <a:p>
            <a:pPr marL="216000" indent="-216000">
              <a:lnSpc>
                <a:spcPct val="100000"/>
              </a:lnSpc>
              <a:spcBef>
                <a:spcPts val="901"/>
              </a:spcBef>
              <a:spcAft>
                <a:spcPts val="901"/>
              </a:spcAft>
              <a:buClr>
                <a:srgbClr val="000000"/>
              </a:buClr>
              <a:buFont typeface="StarSymbol"/>
              <a:buAutoNum type="arabicPeriod"/>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200" spc="-1" strike="noStrike">
                <a:solidFill>
                  <a:srgbClr val="000000"/>
                </a:solidFill>
                <a:latin typeface="Calibri"/>
                <a:ea typeface="DejaVu Sans"/>
              </a:rPr>
              <a:t>Explain why the Mudlarks won more matches when they played at home.</a:t>
            </a:r>
            <a:endParaRPr b="0" lang="en-GB" sz="2200" spc="-1" strike="noStrike">
              <a:latin typeface="Arial"/>
            </a:endParaRPr>
          </a:p>
          <a:p>
            <a:pPr marL="216000" indent="-216000">
              <a:lnSpc>
                <a:spcPct val="100000"/>
              </a:lnSpc>
              <a:spcBef>
                <a:spcPts val="901"/>
              </a:spcBef>
              <a:spcAft>
                <a:spcPts val="901"/>
              </a:spcAft>
              <a:buClr>
                <a:srgbClr val="000000"/>
              </a:buClr>
              <a:buFont typeface="StarSymbol"/>
              <a:buAutoNum type="arabicPeriod"/>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200" spc="-1" strike="noStrike">
                <a:solidFill>
                  <a:srgbClr val="000000"/>
                </a:solidFill>
                <a:latin typeface="Calibri"/>
                <a:ea typeface="DejaVu Sans"/>
              </a:rPr>
              <a:t>Look at page seven. ‘…her eyes filled with</a:t>
            </a:r>
            <a:r>
              <a:rPr b="1" lang="en-US" sz="2200" spc="-1" strike="noStrike">
                <a:solidFill>
                  <a:srgbClr val="000000"/>
                </a:solidFill>
                <a:latin typeface="Calibri"/>
                <a:ea typeface="DejaVu Sans"/>
              </a:rPr>
              <a:t> fierce</a:t>
            </a:r>
            <a:r>
              <a:rPr b="0" lang="en-US" sz="2200" spc="-1" strike="noStrike">
                <a:solidFill>
                  <a:srgbClr val="000000"/>
                </a:solidFill>
                <a:latin typeface="Calibri"/>
                <a:ea typeface="DejaVu Sans"/>
              </a:rPr>
              <a:t> tears’.  What does the adjective ‘fierce’ suggest about how mum is feeling?</a:t>
            </a:r>
            <a:endParaRPr b="0" lang="en-GB" sz="2200" spc="-1" strike="noStrike">
              <a:latin typeface="Arial"/>
            </a:endParaRPr>
          </a:p>
          <a:p>
            <a:pPr marL="216000" indent="-216000">
              <a:lnSpc>
                <a:spcPct val="100000"/>
              </a:lnSpc>
              <a:spcBef>
                <a:spcPts val="901"/>
              </a:spcBef>
              <a:spcAft>
                <a:spcPts val="901"/>
              </a:spcAft>
              <a:buClr>
                <a:srgbClr val="000000"/>
              </a:buClr>
              <a:buFont typeface="StarSymbol"/>
              <a:buAutoNum type="arabicPeriod"/>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200" spc="-1" strike="noStrike">
                <a:solidFill>
                  <a:srgbClr val="000000"/>
                </a:solidFill>
                <a:latin typeface="Calibri"/>
                <a:ea typeface="DejaVu Sans"/>
              </a:rPr>
              <a:t>Why were Sundays special to Michael’s family?</a:t>
            </a:r>
            <a:endParaRPr b="0" lang="en-GB" sz="2200" spc="-1" strike="noStrike">
              <a:latin typeface="Arial"/>
            </a:endParaRPr>
          </a:p>
        </p:txBody>
      </p:sp>
      <p:sp>
        <p:nvSpPr>
          <p:cNvPr id="223" name=""/>
          <p:cNvSpPr/>
          <p:nvPr/>
        </p:nvSpPr>
        <p:spPr>
          <a:xfrm>
            <a:off x="179280" y="179280"/>
            <a:ext cx="8819640" cy="6390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gn="ct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3600" spc="-1" strike="noStrike" u="sng">
                <a:solidFill>
                  <a:srgbClr val="000000"/>
                </a:solidFill>
                <a:uFillTx/>
                <a:latin typeface="Candara"/>
                <a:ea typeface="DejaVu Sans"/>
              </a:rPr>
              <a:t>The Adventure of a lifetime?</a:t>
            </a:r>
            <a:endParaRPr b="0" lang="en-GB"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3f2fd"/>
        </a:solidFill>
      </p:bgPr>
    </p:bg>
    <p:spTree>
      <p:nvGrpSpPr>
        <p:cNvPr id="1" name=""/>
        <p:cNvGrpSpPr/>
        <p:nvPr/>
      </p:nvGrpSpPr>
      <p:grpSpPr>
        <a:xfrm>
          <a:off x="0" y="0"/>
          <a:ext cx="0" cy="0"/>
          <a:chOff x="0" y="0"/>
          <a:chExt cx="0" cy="0"/>
        </a:xfrm>
      </p:grpSpPr>
      <p:sp>
        <p:nvSpPr>
          <p:cNvPr id="224" name=""/>
          <p:cNvSpPr/>
          <p:nvPr/>
        </p:nvSpPr>
        <p:spPr>
          <a:xfrm>
            <a:off x="179280" y="1080000"/>
            <a:ext cx="8713080" cy="22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nSpc>
                <a:spcPct val="100000"/>
              </a:lnSpc>
              <a:spcBef>
                <a:spcPts val="130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200" spc="-1" strike="noStrike">
                <a:solidFill>
                  <a:srgbClr val="000000"/>
                </a:solidFill>
                <a:latin typeface="Calibri"/>
                <a:ea typeface="DejaVu Sans"/>
              </a:rPr>
              <a:t>You have seen that choosing a particular adjective to describe an action can add a lot of meaning to a sentence. </a:t>
            </a:r>
            <a:endParaRPr b="0" lang="en-GB" sz="2200" spc="-1" strike="noStrike">
              <a:latin typeface="Arial"/>
            </a:endParaRPr>
          </a:p>
          <a:p>
            <a:pPr>
              <a:lnSpc>
                <a:spcPct val="100000"/>
              </a:lnSpc>
              <a:spcBef>
                <a:spcPts val="130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200" spc="-1" strike="noStrike">
                <a:solidFill>
                  <a:srgbClr val="000000"/>
                </a:solidFill>
                <a:latin typeface="Calibri"/>
                <a:ea typeface="DejaVu Sans"/>
              </a:rPr>
              <a:t>In the example ‘fierce tears’ is shows us that Michael’s Mum was angry and upset. Have a go at a changing these sentences by adding powerful adjectives to convey the connecting emotion. If you need more help the next slide is a multiple choice version. </a:t>
            </a:r>
            <a:endParaRPr b="0" lang="en-GB" sz="2200" spc="-1" strike="noStrike">
              <a:latin typeface="Arial"/>
            </a:endParaRPr>
          </a:p>
        </p:txBody>
      </p:sp>
      <p:sp>
        <p:nvSpPr>
          <p:cNvPr id="225" name=""/>
          <p:cNvSpPr/>
          <p:nvPr/>
        </p:nvSpPr>
        <p:spPr>
          <a:xfrm>
            <a:off x="179280" y="179280"/>
            <a:ext cx="8819640" cy="6390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gn="ct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3600" spc="-1" strike="noStrike" u="sng">
                <a:solidFill>
                  <a:srgbClr val="000000"/>
                </a:solidFill>
                <a:uFillTx/>
                <a:latin typeface="Candara"/>
                <a:ea typeface="DejaVu Sans"/>
              </a:rPr>
              <a:t>Powerful words</a:t>
            </a:r>
            <a:endParaRPr b="0" lang="en-GB" sz="3600" spc="-1" strike="noStrike">
              <a:latin typeface="Arial"/>
            </a:endParaRPr>
          </a:p>
        </p:txBody>
      </p:sp>
      <p:graphicFrame>
        <p:nvGraphicFramePr>
          <p:cNvPr id="226" name=""/>
          <p:cNvGraphicFramePr/>
          <p:nvPr/>
        </p:nvGraphicFramePr>
        <p:xfrm>
          <a:off x="622080" y="3466440"/>
          <a:ext cx="7739640" cy="2879280"/>
        </p:xfrm>
        <a:graphic>
          <a:graphicData uri="http://schemas.openxmlformats.org/drawingml/2006/table">
            <a:tbl>
              <a:tblPr/>
              <a:tblGrid>
                <a:gridCol w="3869280"/>
                <a:gridCol w="3870720"/>
              </a:tblGrid>
              <a:tr h="719640">
                <a:tc>
                  <a:txBody>
                    <a:bodyPr lIns="90000" rIns="90000" tIns="46800" bIns="46800" anchor="t">
                      <a:noAutofit/>
                    </a:bodyPr>
                    <a:p>
                      <a:r>
                        <a:rPr b="0" lang="en-GB" sz="1800" spc="-1" strike="noStrike">
                          <a:latin typeface="Arial"/>
                        </a:rPr>
                        <a:t>The woman walked </a:t>
                      </a:r>
                      <a:r>
                        <a:rPr b="0" lang="en-GB" sz="1800" spc="-1" strike="noStrike" u="sng">
                          <a:uFillTx/>
                          <a:latin typeface="Arial"/>
                        </a:rPr>
                        <a:t>purposefully</a:t>
                      </a:r>
                      <a:r>
                        <a:rPr b="0" lang="en-GB" sz="1800" spc="-1" strike="noStrike">
                          <a:latin typeface="Arial"/>
                        </a:rPr>
                        <a:t> along the beach.</a:t>
                      </a:r>
                      <a:endParaRPr b="0" lang="en-GB"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chor="t">
                      <a:noAutofit/>
                    </a:bodyPr>
                    <a:p>
                      <a:r>
                        <a:rPr b="0" lang="en-GB" sz="1800" spc="-1" strike="noStrike">
                          <a:latin typeface="Arial"/>
                        </a:rPr>
                        <a:t>Change this to show the woman is feeling sad.</a:t>
                      </a:r>
                      <a:endParaRPr b="0" lang="en-GB"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719640">
                <a:tc>
                  <a:txBody>
                    <a:bodyPr lIns="90000" rIns="90000" tIns="46800" bIns="46800" anchor="t">
                      <a:noAutofit/>
                    </a:bodyPr>
                    <a:p>
                      <a:r>
                        <a:rPr b="0" lang="en-GB" sz="1800" spc="-1" strike="noStrike">
                          <a:latin typeface="Arial"/>
                        </a:rPr>
                        <a:t>He screamed </a:t>
                      </a:r>
                      <a:r>
                        <a:rPr b="0" lang="en-GB" sz="1800" spc="-1" strike="noStrike" u="sng">
                          <a:uFillTx/>
                          <a:latin typeface="Arial"/>
                        </a:rPr>
                        <a:t>frantically</a:t>
                      </a:r>
                      <a:r>
                        <a:rPr b="0" lang="en-GB" sz="1800" spc="-1" strike="noStrike">
                          <a:latin typeface="Arial"/>
                        </a:rPr>
                        <a:t> at his parents.</a:t>
                      </a:r>
                      <a:endParaRPr b="0" lang="en-GB"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t">
                      <a:noAutofit/>
                    </a:bodyPr>
                    <a:p>
                      <a:r>
                        <a:rPr b="0" lang="en-GB" sz="1800" spc="-1" strike="noStrike">
                          <a:latin typeface="Arial"/>
                        </a:rPr>
                        <a:t>Change this so that the boy is happy.</a:t>
                      </a:r>
                      <a:endParaRPr b="0" lang="en-GB"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719640">
                <a:tc>
                  <a:txBody>
                    <a:bodyPr lIns="90000" rIns="90000" tIns="46800" bIns="46800" anchor="t">
                      <a:noAutofit/>
                    </a:bodyPr>
                    <a:p>
                      <a:r>
                        <a:rPr b="0" lang="en-GB" sz="1800" spc="-1" strike="noStrike">
                          <a:latin typeface="Arial"/>
                        </a:rPr>
                        <a:t>The girl laughed </a:t>
                      </a:r>
                      <a:r>
                        <a:rPr b="0" lang="en-GB" sz="1800" spc="-1" strike="noStrike" u="sng">
                          <a:uFillTx/>
                          <a:latin typeface="Arial"/>
                        </a:rPr>
                        <a:t>hysterically</a:t>
                      </a:r>
                      <a:r>
                        <a:rPr b="0" lang="en-GB" sz="1800" spc="-1" strike="noStrike">
                          <a:latin typeface="Arial"/>
                        </a:rPr>
                        <a:t> at her brother.</a:t>
                      </a:r>
                      <a:endParaRPr b="0" lang="en-GB"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t">
                      <a:noAutofit/>
                    </a:bodyPr>
                    <a:p>
                      <a:r>
                        <a:rPr b="0" lang="en-GB" sz="1800" spc="-1" strike="noStrike">
                          <a:latin typeface="Arial"/>
                        </a:rPr>
                        <a:t>Change this so we can tell that the girls is being mean to her brother. </a:t>
                      </a:r>
                      <a:endParaRPr b="0" lang="en-GB"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720720">
                <a:tc>
                  <a:txBody>
                    <a:bodyPr lIns="90000" rIns="90000" tIns="46800" bIns="46800" anchor="t">
                      <a:noAutofit/>
                    </a:bodyPr>
                    <a:p>
                      <a:r>
                        <a:rPr b="0" lang="en-GB" sz="1800" spc="-1" strike="noStrike">
                          <a:latin typeface="Arial"/>
                        </a:rPr>
                        <a:t>The father looked</a:t>
                      </a:r>
                      <a:r>
                        <a:rPr b="0" lang="en-GB" sz="1800" spc="-1" strike="noStrike" u="sng">
                          <a:uFillTx/>
                          <a:latin typeface="Arial"/>
                        </a:rPr>
                        <a:t> carefully</a:t>
                      </a:r>
                      <a:r>
                        <a:rPr b="0" lang="en-GB" sz="1800" spc="-1" strike="noStrike">
                          <a:latin typeface="Arial"/>
                        </a:rPr>
                        <a:t> for his son at the school gates.</a:t>
                      </a:r>
                      <a:endParaRPr b="0" lang="en-GB"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t">
                      <a:noAutofit/>
                    </a:bodyPr>
                    <a:p>
                      <a:r>
                        <a:rPr b="0" lang="en-GB" sz="1800" spc="-1" strike="noStrike">
                          <a:latin typeface="Arial"/>
                        </a:rPr>
                        <a:t>Change this so that we can tell that the father is in a hurry. </a:t>
                      </a:r>
                      <a:endParaRPr b="0" lang="en-GB"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3f2fd"/>
        </a:solidFill>
      </p:bgPr>
    </p:bg>
    <p:spTree>
      <p:nvGrpSpPr>
        <p:cNvPr id="1" name=""/>
        <p:cNvGrpSpPr/>
        <p:nvPr/>
      </p:nvGrpSpPr>
      <p:grpSpPr>
        <a:xfrm>
          <a:off x="0" y="0"/>
          <a:ext cx="0" cy="0"/>
          <a:chOff x="0" y="0"/>
          <a:chExt cx="0" cy="0"/>
        </a:xfrm>
      </p:grpSpPr>
      <p:sp>
        <p:nvSpPr>
          <p:cNvPr id="227" name=""/>
          <p:cNvSpPr/>
          <p:nvPr/>
        </p:nvSpPr>
        <p:spPr>
          <a:xfrm>
            <a:off x="179280" y="1260360"/>
            <a:ext cx="8713080" cy="19414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nSpc>
                <a:spcPct val="100000"/>
              </a:lnSpc>
              <a:spcBef>
                <a:spcPts val="130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200" spc="-1" strike="noStrike">
                <a:solidFill>
                  <a:srgbClr val="000000"/>
                </a:solidFill>
                <a:latin typeface="Calibri"/>
                <a:ea typeface="DejaVu Sans"/>
              </a:rPr>
              <a:t>You have seen that choosing a particular adjective to describe an action can add a lot of meaning to a sentence. </a:t>
            </a:r>
            <a:endParaRPr b="0" lang="en-GB" sz="2200" spc="-1" strike="noStrike">
              <a:latin typeface="Arial"/>
            </a:endParaRPr>
          </a:p>
          <a:p>
            <a:pPr>
              <a:lnSpc>
                <a:spcPct val="100000"/>
              </a:lnSpc>
              <a:spcBef>
                <a:spcPts val="130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200" spc="-1" strike="noStrike">
                <a:solidFill>
                  <a:srgbClr val="000000"/>
                </a:solidFill>
                <a:latin typeface="Calibri"/>
                <a:ea typeface="DejaVu Sans"/>
              </a:rPr>
              <a:t>In the example ‘fierce tears’ is shows us that Michael’s Mum was angry and upset. Have a go at a changing these sentences by adding powerful adjectives to convey the connecting emotion.</a:t>
            </a:r>
            <a:endParaRPr b="0" lang="en-GB" sz="2200" spc="-1" strike="noStrike">
              <a:latin typeface="Arial"/>
            </a:endParaRPr>
          </a:p>
        </p:txBody>
      </p:sp>
      <p:sp>
        <p:nvSpPr>
          <p:cNvPr id="228" name=""/>
          <p:cNvSpPr/>
          <p:nvPr/>
        </p:nvSpPr>
        <p:spPr>
          <a:xfrm>
            <a:off x="179280" y="179280"/>
            <a:ext cx="8819640" cy="6390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gn="ct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3600" spc="-1" strike="noStrike" u="sng">
                <a:solidFill>
                  <a:srgbClr val="000000"/>
                </a:solidFill>
                <a:uFillTx/>
                <a:latin typeface="Candara"/>
                <a:ea typeface="DejaVu Sans"/>
              </a:rPr>
              <a:t>Powerful words</a:t>
            </a:r>
            <a:endParaRPr b="0" lang="en-GB" sz="3600" spc="-1" strike="noStrike">
              <a:latin typeface="Arial"/>
            </a:endParaRPr>
          </a:p>
        </p:txBody>
      </p:sp>
      <p:graphicFrame>
        <p:nvGraphicFramePr>
          <p:cNvPr id="229" name=""/>
          <p:cNvGraphicFramePr/>
          <p:nvPr/>
        </p:nvGraphicFramePr>
        <p:xfrm>
          <a:off x="351720" y="3287520"/>
          <a:ext cx="8249040" cy="3202920"/>
        </p:xfrm>
        <a:graphic>
          <a:graphicData uri="http://schemas.openxmlformats.org/drawingml/2006/table">
            <a:tbl>
              <a:tblPr/>
              <a:tblGrid>
                <a:gridCol w="2255760"/>
                <a:gridCol w="3889440"/>
                <a:gridCol w="2104200"/>
              </a:tblGrid>
              <a:tr h="368280">
                <a:tc>
                  <a:txBody>
                    <a:bodyPr lIns="90000" rIns="90000" tIns="46800" bIns="46800" anchor="t">
                      <a:noAutofit/>
                    </a:bodyPr>
                    <a:p>
                      <a:pPr algn="ctr">
                        <a:buNone/>
                      </a:pPr>
                      <a:r>
                        <a:rPr b="1" lang="en-GB" sz="1800" spc="-1" strike="noStrike">
                          <a:latin typeface="Arial"/>
                        </a:rPr>
                        <a:t>Sentence</a:t>
                      </a:r>
                      <a:endParaRPr b="0" lang="en-GB"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chor="t">
                      <a:noAutofit/>
                    </a:bodyPr>
                    <a:p>
                      <a:pPr algn="ctr">
                        <a:buNone/>
                      </a:pPr>
                      <a:r>
                        <a:rPr b="1" lang="en-GB" sz="1400" spc="-1" strike="noStrike">
                          <a:latin typeface="Arial"/>
                        </a:rPr>
                        <a:t>Change the emotion</a:t>
                      </a:r>
                      <a:endParaRPr b="1" lang="en-GB" sz="14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chor="t">
                      <a:noAutofit/>
                    </a:bodyPr>
                    <a:p>
                      <a:pPr algn="ctr">
                        <a:buNone/>
                      </a:pPr>
                      <a:r>
                        <a:rPr b="1" lang="en-GB" sz="1400" spc="-1" strike="noStrike">
                          <a:latin typeface="Arial"/>
                        </a:rPr>
                        <a:t>Choices</a:t>
                      </a:r>
                      <a:endParaRPr b="1" lang="en-GB" sz="14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733320">
                <a:tc>
                  <a:txBody>
                    <a:bodyPr lIns="90000" rIns="90000" tIns="46800" bIns="46800" anchor="t">
                      <a:noAutofit/>
                    </a:bodyPr>
                    <a:p>
                      <a:r>
                        <a:rPr b="0" lang="en-GB" sz="1400" spc="-1" strike="noStrike">
                          <a:latin typeface="Arial"/>
                        </a:rPr>
                        <a:t>The woman walked </a:t>
                      </a:r>
                      <a:r>
                        <a:rPr b="0" lang="en-GB" sz="1400" spc="-1" strike="noStrike" u="sng">
                          <a:uFillTx/>
                          <a:latin typeface="Arial"/>
                        </a:rPr>
                        <a:t>purposefully</a:t>
                      </a:r>
                      <a:r>
                        <a:rPr b="0" lang="en-GB" sz="1400" spc="-1" strike="noStrike">
                          <a:latin typeface="Arial"/>
                        </a:rPr>
                        <a:t> along the beach.</a:t>
                      </a:r>
                      <a:endParaRPr b="0" lang="en-GB" sz="14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t">
                      <a:noAutofit/>
                    </a:bodyPr>
                    <a:p>
                      <a:r>
                        <a:rPr b="0" lang="en-GB" sz="1400" spc="-1" strike="noStrike">
                          <a:latin typeface="Arial"/>
                        </a:rPr>
                        <a:t>Change this to show the woman is feeling sad.</a:t>
                      </a:r>
                      <a:endParaRPr b="0" lang="en-GB" sz="14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t">
                      <a:noAutofit/>
                    </a:bodyPr>
                    <a:p>
                      <a:pPr marL="216000" indent="-216000">
                        <a:buClr>
                          <a:srgbClr val="000000"/>
                        </a:buClr>
                        <a:buSzPct val="45000"/>
                        <a:buFont typeface="Wingdings" charset="2"/>
                        <a:buChar char=""/>
                      </a:pPr>
                      <a:r>
                        <a:rPr b="0" lang="en-GB" sz="1400" spc="-1" strike="noStrike">
                          <a:latin typeface="Arial"/>
                        </a:rPr>
                        <a:t>Slowly</a:t>
                      </a:r>
                      <a:endParaRPr b="0" lang="en-GB" sz="1400" spc="-1" strike="noStrike">
                        <a:latin typeface="Arial"/>
                      </a:endParaRPr>
                    </a:p>
                    <a:p>
                      <a:pPr marL="216000" indent="-216000">
                        <a:buClr>
                          <a:srgbClr val="000000"/>
                        </a:buClr>
                        <a:buSzPct val="45000"/>
                        <a:buFont typeface="Wingdings" charset="2"/>
                        <a:buChar char=""/>
                      </a:pPr>
                      <a:r>
                        <a:rPr b="0" lang="en-GB" sz="1400" spc="-1" strike="noStrike">
                          <a:latin typeface="Arial"/>
                        </a:rPr>
                        <a:t>Directly</a:t>
                      </a:r>
                      <a:endParaRPr b="0" lang="en-GB" sz="1400" spc="-1" strike="noStrike">
                        <a:latin typeface="Arial"/>
                      </a:endParaRPr>
                    </a:p>
                    <a:p>
                      <a:pPr marL="216000" indent="-216000">
                        <a:buClr>
                          <a:srgbClr val="000000"/>
                        </a:buClr>
                        <a:buSzPct val="45000"/>
                        <a:buFont typeface="Wingdings" charset="2"/>
                        <a:buChar char=""/>
                      </a:pPr>
                      <a:r>
                        <a:rPr b="0" lang="en-GB" sz="1400" spc="-1" strike="noStrike">
                          <a:latin typeface="Arial"/>
                        </a:rPr>
                        <a:t>hesitantly</a:t>
                      </a:r>
                      <a:endParaRPr b="0" lang="en-GB" sz="14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733320">
                <a:tc>
                  <a:txBody>
                    <a:bodyPr lIns="90000" rIns="90000" tIns="46800" bIns="46800" anchor="t">
                      <a:noAutofit/>
                    </a:bodyPr>
                    <a:p>
                      <a:r>
                        <a:rPr b="0" lang="en-GB" sz="1400" spc="-1" strike="noStrike">
                          <a:latin typeface="Arial"/>
                        </a:rPr>
                        <a:t>He screamed </a:t>
                      </a:r>
                      <a:r>
                        <a:rPr b="0" lang="en-GB" sz="1400" spc="-1" strike="noStrike" u="sng">
                          <a:uFillTx/>
                          <a:latin typeface="Arial"/>
                        </a:rPr>
                        <a:t>frantically</a:t>
                      </a:r>
                      <a:r>
                        <a:rPr b="0" lang="en-GB" sz="1400" spc="-1" strike="noStrike">
                          <a:latin typeface="Arial"/>
                        </a:rPr>
                        <a:t> at his parents.</a:t>
                      </a:r>
                      <a:endParaRPr b="0" lang="en-GB" sz="14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t">
                      <a:noAutofit/>
                    </a:bodyPr>
                    <a:p>
                      <a:r>
                        <a:rPr b="0" lang="en-GB" sz="1400" spc="-1" strike="noStrike">
                          <a:latin typeface="Arial"/>
                        </a:rPr>
                        <a:t>Change this so that the boy is happy.</a:t>
                      </a:r>
                      <a:endParaRPr b="0" lang="en-GB" sz="14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t">
                      <a:noAutofit/>
                    </a:bodyPr>
                    <a:p>
                      <a:pPr marL="216000" indent="-216000">
                        <a:buClr>
                          <a:srgbClr val="000000"/>
                        </a:buClr>
                        <a:buSzPct val="45000"/>
                        <a:buFont typeface="Wingdings" charset="2"/>
                        <a:buChar char=""/>
                      </a:pPr>
                      <a:r>
                        <a:rPr b="0" lang="en-GB" sz="1400" spc="-1" strike="noStrike">
                          <a:latin typeface="Arial"/>
                        </a:rPr>
                        <a:t>Excitedly</a:t>
                      </a:r>
                      <a:endParaRPr b="0" lang="en-GB" sz="1400" spc="-1" strike="noStrike">
                        <a:latin typeface="Arial"/>
                      </a:endParaRPr>
                    </a:p>
                    <a:p>
                      <a:pPr marL="216000" indent="-216000">
                        <a:buClr>
                          <a:srgbClr val="000000"/>
                        </a:buClr>
                        <a:buSzPct val="45000"/>
                        <a:buFont typeface="Wingdings" charset="2"/>
                        <a:buChar char=""/>
                      </a:pPr>
                      <a:r>
                        <a:rPr b="0" lang="en-GB" sz="1400" spc="-1" strike="noStrike">
                          <a:latin typeface="Arial"/>
                        </a:rPr>
                        <a:t>Loudly</a:t>
                      </a:r>
                      <a:endParaRPr b="0" lang="en-GB" sz="1400" spc="-1" strike="noStrike">
                        <a:latin typeface="Arial"/>
                      </a:endParaRPr>
                    </a:p>
                    <a:p>
                      <a:pPr marL="216000" indent="-216000">
                        <a:buClr>
                          <a:srgbClr val="000000"/>
                        </a:buClr>
                        <a:buSzPct val="45000"/>
                        <a:buFont typeface="Wingdings" charset="2"/>
                        <a:buChar char=""/>
                      </a:pPr>
                      <a:r>
                        <a:rPr b="0" lang="en-GB" sz="1400" spc="-1" strike="noStrike">
                          <a:latin typeface="Arial"/>
                        </a:rPr>
                        <a:t>joyfully</a:t>
                      </a:r>
                      <a:endParaRPr b="0" lang="en-GB" sz="14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733320">
                <a:tc>
                  <a:txBody>
                    <a:bodyPr lIns="90000" rIns="90000" tIns="46800" bIns="46800" anchor="t">
                      <a:noAutofit/>
                    </a:bodyPr>
                    <a:p>
                      <a:r>
                        <a:rPr b="0" lang="en-GB" sz="1400" spc="-1" strike="noStrike">
                          <a:latin typeface="Arial"/>
                        </a:rPr>
                        <a:t>The girl laughed </a:t>
                      </a:r>
                      <a:r>
                        <a:rPr b="0" lang="en-GB" sz="1400" spc="-1" strike="noStrike" u="sng">
                          <a:uFillTx/>
                          <a:latin typeface="Arial"/>
                        </a:rPr>
                        <a:t>hysterically</a:t>
                      </a:r>
                      <a:r>
                        <a:rPr b="0" lang="en-GB" sz="1400" spc="-1" strike="noStrike">
                          <a:latin typeface="Arial"/>
                        </a:rPr>
                        <a:t> at her brother.</a:t>
                      </a:r>
                      <a:endParaRPr b="0" lang="en-GB" sz="14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t">
                      <a:noAutofit/>
                    </a:bodyPr>
                    <a:p>
                      <a:r>
                        <a:rPr b="0" lang="en-GB" sz="1400" spc="-1" strike="noStrike">
                          <a:latin typeface="Arial"/>
                        </a:rPr>
                        <a:t>Change this so we can tell that the girls is being mean to her brother. </a:t>
                      </a:r>
                      <a:endParaRPr b="0" lang="en-GB" sz="14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t">
                      <a:noAutofit/>
                    </a:bodyPr>
                    <a:p>
                      <a:pPr marL="216000" indent="-216000">
                        <a:buClr>
                          <a:srgbClr val="000000"/>
                        </a:buClr>
                        <a:buSzPct val="45000"/>
                        <a:buFont typeface="Wingdings" charset="2"/>
                        <a:buChar char=""/>
                      </a:pPr>
                      <a:r>
                        <a:rPr b="0" lang="en-GB" sz="1400" spc="-1" strike="noStrike">
                          <a:latin typeface="Arial"/>
                        </a:rPr>
                        <a:t>Loudly</a:t>
                      </a:r>
                      <a:endParaRPr b="0" lang="en-GB" sz="1400" spc="-1" strike="noStrike">
                        <a:latin typeface="Arial"/>
                      </a:endParaRPr>
                    </a:p>
                    <a:p>
                      <a:pPr marL="216000" indent="-216000">
                        <a:buClr>
                          <a:srgbClr val="000000"/>
                        </a:buClr>
                        <a:buSzPct val="45000"/>
                        <a:buFont typeface="Wingdings" charset="2"/>
                        <a:buChar char=""/>
                      </a:pPr>
                      <a:r>
                        <a:rPr b="0" lang="en-GB" sz="1400" spc="-1" strike="noStrike">
                          <a:latin typeface="Arial"/>
                        </a:rPr>
                        <a:t>Sneakily</a:t>
                      </a:r>
                      <a:endParaRPr b="0" lang="en-GB" sz="1400" spc="-1" strike="noStrike">
                        <a:latin typeface="Arial"/>
                      </a:endParaRPr>
                    </a:p>
                    <a:p>
                      <a:pPr marL="216000" indent="-216000">
                        <a:buClr>
                          <a:srgbClr val="000000"/>
                        </a:buClr>
                        <a:buSzPct val="45000"/>
                        <a:buFont typeface="Wingdings" charset="2"/>
                        <a:buChar char=""/>
                      </a:pPr>
                      <a:r>
                        <a:rPr b="0" lang="en-GB" sz="1400" spc="-1" strike="noStrike">
                          <a:latin typeface="Arial"/>
                        </a:rPr>
                        <a:t>sneeringly</a:t>
                      </a:r>
                      <a:endParaRPr b="0" lang="en-GB" sz="14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733320">
                <a:tc>
                  <a:txBody>
                    <a:bodyPr lIns="90000" rIns="90000" tIns="46800" bIns="46800" anchor="t">
                      <a:noAutofit/>
                    </a:bodyPr>
                    <a:p>
                      <a:r>
                        <a:rPr b="0" lang="en-GB" sz="1400" spc="-1" strike="noStrike">
                          <a:latin typeface="Arial"/>
                        </a:rPr>
                        <a:t>The father looked</a:t>
                      </a:r>
                      <a:r>
                        <a:rPr b="0" lang="en-GB" sz="1400" spc="-1" strike="noStrike" u="sng">
                          <a:uFillTx/>
                          <a:latin typeface="Arial"/>
                        </a:rPr>
                        <a:t> carefully</a:t>
                      </a:r>
                      <a:r>
                        <a:rPr b="0" lang="en-GB" sz="1400" spc="-1" strike="noStrike">
                          <a:latin typeface="Arial"/>
                        </a:rPr>
                        <a:t> for his son at the school gates.</a:t>
                      </a:r>
                      <a:endParaRPr b="0" lang="en-GB" sz="14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t">
                      <a:noAutofit/>
                    </a:bodyPr>
                    <a:p>
                      <a:r>
                        <a:rPr b="0" lang="en-GB" sz="1400" spc="-1" strike="noStrike">
                          <a:latin typeface="Arial"/>
                        </a:rPr>
                        <a:t>Change this so that we can tell that the father is in a hurry. </a:t>
                      </a:r>
                      <a:endParaRPr b="0" lang="en-GB" sz="14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t">
                      <a:noAutofit/>
                    </a:bodyPr>
                    <a:p>
                      <a:pPr marL="216000" indent="-216000">
                        <a:buClr>
                          <a:srgbClr val="000000"/>
                        </a:buClr>
                        <a:buSzPct val="45000"/>
                        <a:buFont typeface="Wingdings" charset="2"/>
                        <a:buChar char=""/>
                      </a:pPr>
                      <a:r>
                        <a:rPr b="0" lang="en-GB" sz="1400" spc="-1" strike="noStrike">
                          <a:latin typeface="Arial"/>
                        </a:rPr>
                        <a:t>Impatiently</a:t>
                      </a:r>
                      <a:endParaRPr b="0" lang="en-GB" sz="1400" spc="-1" strike="noStrike">
                        <a:latin typeface="Arial"/>
                      </a:endParaRPr>
                    </a:p>
                    <a:p>
                      <a:pPr marL="216000" indent="-216000">
                        <a:buClr>
                          <a:srgbClr val="000000"/>
                        </a:buClr>
                        <a:buSzPct val="45000"/>
                        <a:buFont typeface="Wingdings" charset="2"/>
                        <a:buChar char=""/>
                      </a:pPr>
                      <a:r>
                        <a:rPr b="0" lang="en-GB" sz="1400" spc="-1" strike="noStrike">
                          <a:latin typeface="Arial"/>
                        </a:rPr>
                        <a:t>lazily</a:t>
                      </a:r>
                      <a:endParaRPr b="0" lang="en-GB" sz="1400" spc="-1" strike="noStrike">
                        <a:latin typeface="Arial"/>
                      </a:endParaRPr>
                    </a:p>
                    <a:p>
                      <a:pPr marL="216000" indent="-216000">
                        <a:buClr>
                          <a:srgbClr val="000000"/>
                        </a:buClr>
                        <a:buSzPct val="45000"/>
                        <a:buFont typeface="Wingdings" charset="2"/>
                        <a:buChar char=""/>
                      </a:pPr>
                      <a:r>
                        <a:rPr b="0" lang="en-GB" sz="1400" spc="-1" strike="noStrike">
                          <a:latin typeface="Arial"/>
                        </a:rPr>
                        <a:t>Frantically </a:t>
                      </a:r>
                      <a:endParaRPr b="0" lang="en-GB" sz="14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bl>
          </a:graphicData>
        </a:graphic>
      </p:graphicFrame>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3f2fd"/>
        </a:solidFill>
      </p:bgPr>
    </p:bg>
    <p:spTree>
      <p:nvGrpSpPr>
        <p:cNvPr id="1" name=""/>
        <p:cNvGrpSpPr/>
        <p:nvPr/>
      </p:nvGrpSpPr>
      <p:grpSpPr>
        <a:xfrm>
          <a:off x="0" y="0"/>
          <a:ext cx="0" cy="0"/>
          <a:chOff x="0" y="0"/>
          <a:chExt cx="0" cy="0"/>
        </a:xfrm>
      </p:grpSpPr>
      <p:sp>
        <p:nvSpPr>
          <p:cNvPr id="230" name=""/>
          <p:cNvSpPr/>
          <p:nvPr/>
        </p:nvSpPr>
        <p:spPr>
          <a:xfrm>
            <a:off x="179280" y="1260360"/>
            <a:ext cx="8713080" cy="16056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nSpc>
                <a:spcPct val="100000"/>
              </a:lnSpc>
              <a:spcBef>
                <a:spcPts val="130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200" spc="-1" strike="noStrike">
                <a:solidFill>
                  <a:srgbClr val="000000"/>
                </a:solidFill>
                <a:latin typeface="Calibri"/>
                <a:ea typeface="DejaVu Sans"/>
              </a:rPr>
              <a:t>Have a look at the possible answers highlighted below.</a:t>
            </a:r>
            <a:endParaRPr b="0" lang="en-GB" sz="2200" spc="-1" strike="noStrike">
              <a:latin typeface="Arial"/>
            </a:endParaRPr>
          </a:p>
          <a:p>
            <a:pPr>
              <a:lnSpc>
                <a:spcPct val="100000"/>
              </a:lnSpc>
              <a:spcBef>
                <a:spcPts val="130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2200" spc="-1" strike="noStrike">
                <a:solidFill>
                  <a:srgbClr val="000000"/>
                </a:solidFill>
                <a:latin typeface="Calibri"/>
                <a:ea typeface="DejaVu Sans"/>
              </a:rPr>
              <a:t>Choosing the right adjective is important for writers and is one way that they convey extra meaning to the readers. Look out for other good examples of powerful adjectives as you read the book. </a:t>
            </a:r>
            <a:endParaRPr b="0" lang="en-GB" sz="2200" spc="-1" strike="noStrike">
              <a:latin typeface="Arial"/>
            </a:endParaRPr>
          </a:p>
        </p:txBody>
      </p:sp>
      <p:sp>
        <p:nvSpPr>
          <p:cNvPr id="231" name=""/>
          <p:cNvSpPr/>
          <p:nvPr/>
        </p:nvSpPr>
        <p:spPr>
          <a:xfrm>
            <a:off x="179280" y="179280"/>
            <a:ext cx="8819640" cy="6390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gn="ct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3600" spc="-1" strike="noStrike" u="sng">
                <a:solidFill>
                  <a:srgbClr val="000000"/>
                </a:solidFill>
                <a:uFillTx/>
                <a:latin typeface="Candara"/>
                <a:ea typeface="DejaVu Sans"/>
              </a:rPr>
              <a:t>Powerful words</a:t>
            </a:r>
            <a:endParaRPr b="0" lang="en-GB" sz="3600" spc="-1" strike="noStrike">
              <a:latin typeface="Arial"/>
            </a:endParaRPr>
          </a:p>
        </p:txBody>
      </p:sp>
      <p:graphicFrame>
        <p:nvGraphicFramePr>
          <p:cNvPr id="232" name=""/>
          <p:cNvGraphicFramePr/>
          <p:nvPr/>
        </p:nvGraphicFramePr>
        <p:xfrm>
          <a:off x="351720" y="3287520"/>
          <a:ext cx="8249040" cy="3202920"/>
        </p:xfrm>
        <a:graphic>
          <a:graphicData uri="http://schemas.openxmlformats.org/drawingml/2006/table">
            <a:tbl>
              <a:tblPr/>
              <a:tblGrid>
                <a:gridCol w="2255760"/>
                <a:gridCol w="3889440"/>
                <a:gridCol w="2104200"/>
              </a:tblGrid>
              <a:tr h="368280">
                <a:tc>
                  <a:txBody>
                    <a:bodyPr lIns="90000" rIns="90000" tIns="46800" bIns="46800" anchor="t">
                      <a:noAutofit/>
                    </a:bodyPr>
                    <a:p>
                      <a:pPr algn="ctr">
                        <a:buNone/>
                      </a:pPr>
                      <a:r>
                        <a:rPr b="1" lang="en-GB" sz="1800" spc="-1" strike="noStrike">
                          <a:latin typeface="Arial"/>
                        </a:rPr>
                        <a:t>Sentence</a:t>
                      </a:r>
                      <a:endParaRPr b="0" lang="en-GB"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chor="t">
                      <a:noAutofit/>
                    </a:bodyPr>
                    <a:p>
                      <a:pPr algn="ctr">
                        <a:buNone/>
                      </a:pPr>
                      <a:r>
                        <a:rPr b="1" lang="en-GB" sz="1400" spc="-1" strike="noStrike">
                          <a:latin typeface="Arial"/>
                        </a:rPr>
                        <a:t>Change the emotion</a:t>
                      </a:r>
                      <a:endParaRPr b="1" lang="en-GB" sz="14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chor="t">
                      <a:noAutofit/>
                    </a:bodyPr>
                    <a:p>
                      <a:pPr algn="ctr">
                        <a:buNone/>
                      </a:pPr>
                      <a:r>
                        <a:rPr b="1" lang="en-GB" sz="1400" spc="-1" strike="noStrike">
                          <a:latin typeface="Arial"/>
                        </a:rPr>
                        <a:t>Choices</a:t>
                      </a:r>
                      <a:endParaRPr b="1" lang="en-GB" sz="14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733320">
                <a:tc>
                  <a:txBody>
                    <a:bodyPr lIns="90000" rIns="90000" tIns="46800" bIns="46800" anchor="t">
                      <a:noAutofit/>
                    </a:bodyPr>
                    <a:p>
                      <a:r>
                        <a:rPr b="0" lang="en-GB" sz="1400" spc="-1" strike="noStrike">
                          <a:latin typeface="Arial"/>
                        </a:rPr>
                        <a:t>The woman walked </a:t>
                      </a:r>
                      <a:r>
                        <a:rPr b="0" lang="en-GB" sz="1400" spc="-1" strike="noStrike" u="sng">
                          <a:uFillTx/>
                          <a:latin typeface="Arial"/>
                        </a:rPr>
                        <a:t>purposefully</a:t>
                      </a:r>
                      <a:r>
                        <a:rPr b="0" lang="en-GB" sz="1400" spc="-1" strike="noStrike">
                          <a:latin typeface="Arial"/>
                        </a:rPr>
                        <a:t> along the beach.</a:t>
                      </a:r>
                      <a:endParaRPr b="0" lang="en-GB" sz="14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t">
                      <a:noAutofit/>
                    </a:bodyPr>
                    <a:p>
                      <a:r>
                        <a:rPr b="0" lang="en-GB" sz="1400" spc="-1" strike="noStrike">
                          <a:latin typeface="Arial"/>
                        </a:rPr>
                        <a:t>Change this to show the woman is feeling sad.</a:t>
                      </a:r>
                      <a:endParaRPr b="0" lang="en-GB" sz="14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t">
                      <a:noAutofit/>
                    </a:bodyPr>
                    <a:p>
                      <a:pPr marL="216000" indent="-216000">
                        <a:buClr>
                          <a:srgbClr val="000000"/>
                        </a:buClr>
                        <a:buSzPct val="45000"/>
                        <a:buFont typeface="Wingdings" charset="2"/>
                        <a:buChar char=""/>
                      </a:pPr>
                      <a:r>
                        <a:rPr b="0" lang="en-GB" sz="1400" spc="-1" strike="noStrike">
                          <a:highlight>
                            <a:srgbClr val="ffff00"/>
                          </a:highlight>
                          <a:latin typeface="Arial"/>
                        </a:rPr>
                        <a:t>Slowly</a:t>
                      </a:r>
                      <a:endParaRPr b="0" lang="en-GB" sz="1400" spc="-1" strike="noStrike">
                        <a:latin typeface="Arial"/>
                      </a:endParaRPr>
                    </a:p>
                    <a:p>
                      <a:pPr marL="216000" indent="-216000">
                        <a:buClr>
                          <a:srgbClr val="000000"/>
                        </a:buClr>
                        <a:buSzPct val="45000"/>
                        <a:buFont typeface="Wingdings" charset="2"/>
                        <a:buChar char=""/>
                      </a:pPr>
                      <a:r>
                        <a:rPr b="0" lang="en-GB" sz="1400" spc="-1" strike="noStrike">
                          <a:latin typeface="Arial"/>
                        </a:rPr>
                        <a:t>Directly</a:t>
                      </a:r>
                      <a:endParaRPr b="0" lang="en-GB" sz="1400" spc="-1" strike="noStrike">
                        <a:latin typeface="Arial"/>
                      </a:endParaRPr>
                    </a:p>
                    <a:p>
                      <a:pPr marL="216000" indent="-216000">
                        <a:buClr>
                          <a:srgbClr val="000000"/>
                        </a:buClr>
                        <a:buSzPct val="45000"/>
                        <a:buFont typeface="Wingdings" charset="2"/>
                        <a:buChar char=""/>
                      </a:pPr>
                      <a:r>
                        <a:rPr b="0" lang="en-GB" sz="1400" spc="-1" strike="noStrike">
                          <a:highlight>
                            <a:srgbClr val="ffff00"/>
                          </a:highlight>
                          <a:latin typeface="Arial"/>
                        </a:rPr>
                        <a:t>Hesitantly</a:t>
                      </a:r>
                      <a:endParaRPr b="0" lang="en-GB" sz="14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733320">
                <a:tc>
                  <a:txBody>
                    <a:bodyPr lIns="90000" rIns="90000" tIns="46800" bIns="46800" anchor="t">
                      <a:noAutofit/>
                    </a:bodyPr>
                    <a:p>
                      <a:r>
                        <a:rPr b="0" lang="en-GB" sz="1400" spc="-1" strike="noStrike">
                          <a:latin typeface="Arial"/>
                        </a:rPr>
                        <a:t>He screamed </a:t>
                      </a:r>
                      <a:r>
                        <a:rPr b="0" lang="en-GB" sz="1400" spc="-1" strike="noStrike" u="sng">
                          <a:uFillTx/>
                          <a:latin typeface="Arial"/>
                        </a:rPr>
                        <a:t>frantically</a:t>
                      </a:r>
                      <a:r>
                        <a:rPr b="0" lang="en-GB" sz="1400" spc="-1" strike="noStrike">
                          <a:latin typeface="Arial"/>
                        </a:rPr>
                        <a:t> at his parents.</a:t>
                      </a:r>
                      <a:endParaRPr b="0" lang="en-GB" sz="14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t">
                      <a:noAutofit/>
                    </a:bodyPr>
                    <a:p>
                      <a:r>
                        <a:rPr b="0" lang="en-GB" sz="1400" spc="-1" strike="noStrike">
                          <a:latin typeface="Arial"/>
                        </a:rPr>
                        <a:t>Change this so that the boy is happy.</a:t>
                      </a:r>
                      <a:endParaRPr b="0" lang="en-GB" sz="14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t">
                      <a:noAutofit/>
                    </a:bodyPr>
                    <a:p>
                      <a:pPr marL="216000" indent="-216000">
                        <a:buClr>
                          <a:srgbClr val="000000"/>
                        </a:buClr>
                        <a:buSzPct val="45000"/>
                        <a:buFont typeface="Wingdings" charset="2"/>
                        <a:buChar char=""/>
                      </a:pPr>
                      <a:r>
                        <a:rPr b="0" lang="en-GB" sz="1400" spc="-1" strike="noStrike">
                          <a:highlight>
                            <a:srgbClr val="ffff00"/>
                          </a:highlight>
                          <a:latin typeface="Arial"/>
                        </a:rPr>
                        <a:t>Excitedly</a:t>
                      </a:r>
                      <a:endParaRPr b="0" lang="en-GB" sz="1400" spc="-1" strike="noStrike">
                        <a:latin typeface="Arial"/>
                      </a:endParaRPr>
                    </a:p>
                    <a:p>
                      <a:pPr marL="216000" indent="-216000">
                        <a:buClr>
                          <a:srgbClr val="000000"/>
                        </a:buClr>
                        <a:buSzPct val="45000"/>
                        <a:buFont typeface="Wingdings" charset="2"/>
                        <a:buChar char=""/>
                      </a:pPr>
                      <a:r>
                        <a:rPr b="0" lang="en-GB" sz="1400" spc="-1" strike="noStrike">
                          <a:latin typeface="Arial"/>
                        </a:rPr>
                        <a:t>Loudly</a:t>
                      </a:r>
                      <a:endParaRPr b="0" lang="en-GB" sz="1400" spc="-1" strike="noStrike">
                        <a:latin typeface="Arial"/>
                      </a:endParaRPr>
                    </a:p>
                    <a:p>
                      <a:pPr marL="216000" indent="-216000">
                        <a:buClr>
                          <a:srgbClr val="000000"/>
                        </a:buClr>
                        <a:buSzPct val="45000"/>
                        <a:buFont typeface="Wingdings" charset="2"/>
                        <a:buChar char=""/>
                      </a:pPr>
                      <a:r>
                        <a:rPr b="0" lang="en-GB" sz="1400" spc="-1" strike="noStrike">
                          <a:highlight>
                            <a:srgbClr val="ffff00"/>
                          </a:highlight>
                          <a:latin typeface="Arial"/>
                        </a:rPr>
                        <a:t>Joyfully</a:t>
                      </a:r>
                      <a:endParaRPr b="0" lang="en-GB" sz="14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733320">
                <a:tc>
                  <a:txBody>
                    <a:bodyPr lIns="90000" rIns="90000" tIns="46800" bIns="46800" anchor="t">
                      <a:noAutofit/>
                    </a:bodyPr>
                    <a:p>
                      <a:r>
                        <a:rPr b="0" lang="en-GB" sz="1400" spc="-1" strike="noStrike">
                          <a:latin typeface="Arial"/>
                        </a:rPr>
                        <a:t>The girl laughed </a:t>
                      </a:r>
                      <a:r>
                        <a:rPr b="0" lang="en-GB" sz="1400" spc="-1" strike="noStrike" u="sng">
                          <a:uFillTx/>
                          <a:latin typeface="Arial"/>
                        </a:rPr>
                        <a:t>hysterically</a:t>
                      </a:r>
                      <a:r>
                        <a:rPr b="0" lang="en-GB" sz="1400" spc="-1" strike="noStrike">
                          <a:latin typeface="Arial"/>
                        </a:rPr>
                        <a:t> at her brother.</a:t>
                      </a:r>
                      <a:endParaRPr b="0" lang="en-GB" sz="14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t">
                      <a:noAutofit/>
                    </a:bodyPr>
                    <a:p>
                      <a:r>
                        <a:rPr b="0" lang="en-GB" sz="1400" spc="-1" strike="noStrike">
                          <a:latin typeface="Arial"/>
                        </a:rPr>
                        <a:t>Change this so we can tell that the girls is being mean to her brother. </a:t>
                      </a:r>
                      <a:endParaRPr b="0" lang="en-GB" sz="14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t">
                      <a:noAutofit/>
                    </a:bodyPr>
                    <a:p>
                      <a:pPr marL="216000" indent="-216000">
                        <a:buClr>
                          <a:srgbClr val="000000"/>
                        </a:buClr>
                        <a:buSzPct val="45000"/>
                        <a:buFont typeface="Wingdings" charset="2"/>
                        <a:buChar char=""/>
                      </a:pPr>
                      <a:r>
                        <a:rPr b="0" lang="en-GB" sz="1400" spc="-1" strike="noStrike">
                          <a:latin typeface="Arial"/>
                        </a:rPr>
                        <a:t>Jokingly </a:t>
                      </a:r>
                      <a:endParaRPr b="0" lang="en-GB" sz="1400" spc="-1" strike="noStrike">
                        <a:latin typeface="Arial"/>
                      </a:endParaRPr>
                    </a:p>
                    <a:p>
                      <a:pPr marL="216000" indent="-216000">
                        <a:buClr>
                          <a:srgbClr val="000000"/>
                        </a:buClr>
                        <a:buSzPct val="45000"/>
                        <a:buFont typeface="Wingdings" charset="2"/>
                        <a:buChar char=""/>
                      </a:pPr>
                      <a:r>
                        <a:rPr b="0" lang="en-GB" sz="1400" spc="-1" strike="noStrike">
                          <a:highlight>
                            <a:srgbClr val="ffff00"/>
                          </a:highlight>
                          <a:latin typeface="Arial"/>
                        </a:rPr>
                        <a:t>Sneakily</a:t>
                      </a:r>
                      <a:endParaRPr b="0" lang="en-GB" sz="1400" spc="-1" strike="noStrike">
                        <a:latin typeface="Arial"/>
                      </a:endParaRPr>
                    </a:p>
                    <a:p>
                      <a:pPr marL="216000" indent="-216000">
                        <a:buClr>
                          <a:srgbClr val="000000"/>
                        </a:buClr>
                        <a:buSzPct val="45000"/>
                        <a:buFont typeface="Wingdings" charset="2"/>
                        <a:buChar char=""/>
                      </a:pPr>
                      <a:r>
                        <a:rPr b="0" lang="en-GB" sz="1400" spc="-1" strike="noStrike">
                          <a:highlight>
                            <a:srgbClr val="ffff00"/>
                          </a:highlight>
                          <a:latin typeface="Arial"/>
                        </a:rPr>
                        <a:t>Sneeringly</a:t>
                      </a:r>
                      <a:endParaRPr b="0" lang="en-GB" sz="14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733320">
                <a:tc>
                  <a:txBody>
                    <a:bodyPr lIns="90000" rIns="90000" tIns="46800" bIns="46800" anchor="t">
                      <a:noAutofit/>
                    </a:bodyPr>
                    <a:p>
                      <a:r>
                        <a:rPr b="0" lang="en-GB" sz="1400" spc="-1" strike="noStrike">
                          <a:latin typeface="Arial"/>
                        </a:rPr>
                        <a:t>The father looked</a:t>
                      </a:r>
                      <a:r>
                        <a:rPr b="0" lang="en-GB" sz="1400" spc="-1" strike="noStrike" u="sng">
                          <a:uFillTx/>
                          <a:latin typeface="Arial"/>
                        </a:rPr>
                        <a:t> carefully</a:t>
                      </a:r>
                      <a:r>
                        <a:rPr b="0" lang="en-GB" sz="1400" spc="-1" strike="noStrike">
                          <a:latin typeface="Arial"/>
                        </a:rPr>
                        <a:t> for his son at the school gates.</a:t>
                      </a:r>
                      <a:endParaRPr b="0" lang="en-GB" sz="14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t">
                      <a:noAutofit/>
                    </a:bodyPr>
                    <a:p>
                      <a:r>
                        <a:rPr b="0" lang="en-GB" sz="1400" spc="-1" strike="noStrike">
                          <a:latin typeface="Arial"/>
                        </a:rPr>
                        <a:t>Change this so that we can tell that the father is in a hurry. </a:t>
                      </a:r>
                      <a:endParaRPr b="0" lang="en-GB" sz="14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t">
                      <a:noAutofit/>
                    </a:bodyPr>
                    <a:p>
                      <a:pPr marL="216000" indent="-216000">
                        <a:buClr>
                          <a:srgbClr val="000000"/>
                        </a:buClr>
                        <a:buSzPct val="45000"/>
                        <a:buFont typeface="Wingdings" charset="2"/>
                        <a:buChar char=""/>
                      </a:pPr>
                      <a:r>
                        <a:rPr b="0" lang="en-GB" sz="1400" spc="-1" strike="noStrike">
                          <a:highlight>
                            <a:srgbClr val="ffff00"/>
                          </a:highlight>
                          <a:latin typeface="Arial"/>
                        </a:rPr>
                        <a:t>Impatiently</a:t>
                      </a:r>
                      <a:endParaRPr b="0" lang="en-GB" sz="1400" spc="-1" strike="noStrike">
                        <a:latin typeface="Arial"/>
                      </a:endParaRPr>
                    </a:p>
                    <a:p>
                      <a:pPr marL="216000" indent="-216000">
                        <a:buClr>
                          <a:srgbClr val="000000"/>
                        </a:buClr>
                        <a:buSzPct val="45000"/>
                        <a:buFont typeface="Wingdings" charset="2"/>
                        <a:buChar char=""/>
                      </a:pPr>
                      <a:r>
                        <a:rPr b="0" lang="en-GB" sz="1400" spc="-1" strike="noStrike">
                          <a:latin typeface="Arial"/>
                        </a:rPr>
                        <a:t>Lazily</a:t>
                      </a:r>
                      <a:endParaRPr b="0" lang="en-GB" sz="1400" spc="-1" strike="noStrike">
                        <a:latin typeface="Arial"/>
                      </a:endParaRPr>
                    </a:p>
                    <a:p>
                      <a:pPr marL="216000" indent="-216000">
                        <a:buClr>
                          <a:srgbClr val="000000"/>
                        </a:buClr>
                        <a:buSzPct val="45000"/>
                        <a:buFont typeface="Wingdings" charset="2"/>
                        <a:buChar char=""/>
                      </a:pPr>
                      <a:r>
                        <a:rPr b="0" lang="en-GB" sz="1400" spc="-1" strike="noStrike">
                          <a:highlight>
                            <a:srgbClr val="ffff00"/>
                          </a:highlight>
                          <a:latin typeface="Arial"/>
                        </a:rPr>
                        <a:t>Frantically</a:t>
                      </a:r>
                      <a:r>
                        <a:rPr b="0" lang="en-GB" sz="1400" spc="-1" strike="noStrike">
                          <a:latin typeface="Arial"/>
                        </a:rPr>
                        <a:t> </a:t>
                      </a:r>
                      <a:endParaRPr b="0" lang="en-GB" sz="14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bl>
          </a:graphicData>
        </a:graphic>
      </p:graphicFrame>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233" name=""/>
          <p:cNvSpPr/>
          <p:nvPr/>
        </p:nvSpPr>
        <p:spPr>
          <a:xfrm>
            <a:off x="179280" y="1928880"/>
            <a:ext cx="8568720" cy="3432600"/>
          </a:xfrm>
          <a:prstGeom prst="rect">
            <a:avLst/>
          </a:prstGeom>
          <a:noFill/>
          <a:ln w="0">
            <a:noFill/>
          </a:ln>
        </p:spPr>
        <p:style>
          <a:lnRef idx="0"/>
          <a:fillRef idx="0"/>
          <a:effectRef idx="0"/>
          <a:fontRef idx="minor"/>
        </p:style>
        <p:txBody>
          <a:bodyPr lIns="90000" rIns="90000" tIns="46800" bIns="46800" anchor="t">
            <a:spAutoFit/>
          </a:bodyPr>
          <a:p>
            <a:pPr marL="216000" indent="-216000">
              <a:lnSpc>
                <a:spcPct val="100000"/>
              </a:lnSpc>
              <a:spcBef>
                <a:spcPts val="901"/>
              </a:spcBef>
              <a:spcAft>
                <a:spcPts val="901"/>
              </a:spcAft>
              <a:buClr>
                <a:srgbClr val="000000"/>
              </a:buClr>
              <a:buFont typeface="StarSymbol"/>
              <a:buAutoNum type="arabicPeriod"/>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1800" spc="-1" strike="noStrike">
                <a:solidFill>
                  <a:srgbClr val="000000"/>
                </a:solidFill>
                <a:latin typeface="Arial"/>
                <a:ea typeface="DejaVu Sans"/>
              </a:rPr>
              <a:t>Why do the family stop sailing?</a:t>
            </a:r>
            <a:endParaRPr b="0" lang="en-GB" sz="1800" spc="-1" strike="noStrike">
              <a:latin typeface="Arial"/>
            </a:endParaRPr>
          </a:p>
          <a:p>
            <a:pPr marL="216000" indent="-216000">
              <a:lnSpc>
                <a:spcPct val="100000"/>
              </a:lnSpc>
              <a:spcBef>
                <a:spcPts val="901"/>
              </a:spcBef>
              <a:spcAft>
                <a:spcPts val="901"/>
              </a:spcAft>
              <a:buClr>
                <a:srgbClr val="000000"/>
              </a:buClr>
              <a:buFont typeface="StarSymbol"/>
              <a:buAutoNum type="arabicPeriod"/>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1800" spc="-1" strike="noStrike">
                <a:solidFill>
                  <a:srgbClr val="000000"/>
                </a:solidFill>
                <a:latin typeface="Arial"/>
                <a:ea typeface="DejaVu Sans"/>
              </a:rPr>
              <a:t>What is the atmosphere like in the house?</a:t>
            </a:r>
            <a:endParaRPr b="0" lang="en-GB" sz="1800" spc="-1" strike="noStrike">
              <a:latin typeface="Arial"/>
            </a:endParaRPr>
          </a:p>
          <a:p>
            <a:pPr marL="216000" indent="-216000">
              <a:lnSpc>
                <a:spcPct val="100000"/>
              </a:lnSpc>
              <a:spcBef>
                <a:spcPts val="901"/>
              </a:spcBef>
              <a:spcAft>
                <a:spcPts val="901"/>
              </a:spcAft>
              <a:buClr>
                <a:srgbClr val="000000"/>
              </a:buClr>
              <a:buFont typeface="StarSymbol"/>
              <a:buAutoNum type="arabicPeriod"/>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1800" spc="-1" strike="noStrike">
                <a:solidFill>
                  <a:srgbClr val="000000"/>
                </a:solidFill>
                <a:latin typeface="Arial"/>
                <a:ea typeface="DejaVu Sans"/>
              </a:rPr>
              <a:t>What happened to Michael’s best friend?</a:t>
            </a:r>
            <a:endParaRPr b="0" lang="en-GB" sz="1800" spc="-1" strike="noStrike">
              <a:latin typeface="Arial"/>
            </a:endParaRPr>
          </a:p>
          <a:p>
            <a:pPr marL="216000" indent="-216000">
              <a:lnSpc>
                <a:spcPct val="100000"/>
              </a:lnSpc>
              <a:spcBef>
                <a:spcPts val="901"/>
              </a:spcBef>
              <a:spcAft>
                <a:spcPts val="901"/>
              </a:spcAft>
              <a:buClr>
                <a:srgbClr val="000000"/>
              </a:buClr>
              <a:buFont typeface="StarSymbol"/>
              <a:buAutoNum type="arabicPeriod"/>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1800" spc="-1" strike="noStrike">
                <a:solidFill>
                  <a:srgbClr val="000000"/>
                </a:solidFill>
                <a:latin typeface="Arial"/>
                <a:ea typeface="DejaVu Sans"/>
              </a:rPr>
              <a:t>What happens to Michael’s father and why?</a:t>
            </a:r>
            <a:endParaRPr b="0" lang="en-GB" sz="1800" spc="-1" strike="noStrike">
              <a:latin typeface="Arial"/>
            </a:endParaRPr>
          </a:p>
          <a:p>
            <a:pPr marL="216000" indent="-216000">
              <a:lnSpc>
                <a:spcPct val="100000"/>
              </a:lnSpc>
              <a:spcBef>
                <a:spcPts val="901"/>
              </a:spcBef>
              <a:spcAft>
                <a:spcPts val="901"/>
              </a:spcAft>
              <a:buClr>
                <a:srgbClr val="000000"/>
              </a:buClr>
              <a:buFont typeface="StarSymbol"/>
              <a:buAutoNum type="arabicPeriod"/>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1800" spc="-1" strike="noStrike">
                <a:solidFill>
                  <a:srgbClr val="000000"/>
                </a:solidFill>
                <a:latin typeface="Arial"/>
                <a:ea typeface="DejaVu Sans"/>
              </a:rPr>
              <a:t>Describe Michael’s Dad when they meet up again. What sort of mood is he in? Pick out words from the text as evidence of this.</a:t>
            </a:r>
            <a:endParaRPr b="0" lang="en-GB" sz="1800" spc="-1" strike="noStrike">
              <a:latin typeface="Arial"/>
            </a:endParaRPr>
          </a:p>
          <a:p>
            <a:pPr>
              <a:lnSpc>
                <a:spcPct val="100000"/>
              </a:lnSpc>
              <a:spcBef>
                <a:spcPts val="901"/>
              </a:spcBef>
              <a:spcAft>
                <a:spcPts val="9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US" sz="1800" spc="-1" strike="noStrike">
                <a:solidFill>
                  <a:srgbClr val="000000"/>
                </a:solidFill>
                <a:latin typeface="Arial"/>
                <a:ea typeface="DejaVu Sans"/>
              </a:rPr>
              <a:t>For example: ‘Michael’s Dad is________ when they met up again in Fareham.  We see this in Chapter 1 when the author writes….’</a:t>
            </a:r>
            <a:endParaRPr b="0" lang="en-GB" sz="1800" spc="-1" strike="noStrike">
              <a:latin typeface="Arial"/>
            </a:endParaRPr>
          </a:p>
        </p:txBody>
      </p:sp>
      <p:sp>
        <p:nvSpPr>
          <p:cNvPr id="234" name=""/>
          <p:cNvSpPr/>
          <p:nvPr/>
        </p:nvSpPr>
        <p:spPr>
          <a:xfrm>
            <a:off x="2411280" y="260280"/>
            <a:ext cx="4176000" cy="5806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2049"/>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3200" spc="-1" strike="noStrike">
                <a:solidFill>
                  <a:srgbClr val="000000"/>
                </a:solidFill>
                <a:latin typeface="Arial"/>
                <a:ea typeface="DejaVu Sans"/>
              </a:rPr>
              <a:t>Shared Reading</a:t>
            </a:r>
            <a:endParaRPr b="0" lang="en-GB" sz="3200" spc="-1" strike="noStrike">
              <a:latin typeface="Arial"/>
            </a:endParaRPr>
          </a:p>
        </p:txBody>
      </p:sp>
      <p:pic>
        <p:nvPicPr>
          <p:cNvPr id="235" name="" descr=""/>
          <p:cNvPicPr/>
          <p:nvPr/>
        </p:nvPicPr>
        <p:blipFill>
          <a:blip r:embed="rId1"/>
          <a:stretch/>
        </p:blipFill>
        <p:spPr>
          <a:xfrm>
            <a:off x="7020000" y="190440"/>
            <a:ext cx="1980360" cy="3225240"/>
          </a:xfrm>
          <a:prstGeom prst="rect">
            <a:avLst/>
          </a:prstGeom>
          <a:ln w="0">
            <a:noFill/>
          </a:ln>
        </p:spPr>
      </p:pic>
      <p:sp>
        <p:nvSpPr>
          <p:cNvPr id="236" name=""/>
          <p:cNvSpPr/>
          <p:nvPr/>
        </p:nvSpPr>
        <p:spPr>
          <a:xfrm>
            <a:off x="0" y="900000"/>
            <a:ext cx="7198560" cy="8200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nSpc>
                <a:spcPct val="100000"/>
              </a:lnSpc>
              <a:spcBef>
                <a:spcPts val="51"/>
              </a:spcBef>
              <a:spcAft>
                <a:spcPts val="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333080"/>
                <a:tab algn="l" pos="10782360"/>
              </a:tabLst>
            </a:pPr>
            <a:r>
              <a:rPr b="0" lang="en-GB" sz="2400" spc="-1" strike="noStrike">
                <a:solidFill>
                  <a:srgbClr val="000000"/>
                </a:solidFill>
                <a:latin typeface="Calibri"/>
                <a:ea typeface="DejaVu Sans"/>
              </a:rPr>
              <a:t>There is a significant change at the end of chapter 1. Answer the following questions:</a:t>
            </a:r>
            <a:endParaRPr b="0" lang="en-GB" sz="24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746</TotalTime>
  <Application>LibreOffice/7.2.6.2$Windows_X86_64 LibreOffice_project/b0ec3a565991f7569a5a7f5d24fed7f52653d754</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2007-05-27T14:15:34Z</dcterms:created>
  <dc:creator>Mrs S Walmsley</dc:creator>
  <dc:description/>
  <dc:language>en-GB</dc:language>
  <cp:lastModifiedBy/>
  <dcterms:modified xsi:type="dcterms:W3CDTF">2022-12-05T18:02:43Z</dcterms:modified>
  <cp:revision>98</cp:revision>
  <dc:subject/>
  <dc:title>Kensuke’s Kingdom by Michael Morpurgo</dc:title>
</cp:coreProperties>
</file>

<file path=docProps/custom.xml><?xml version="1.0" encoding="utf-8"?>
<Properties xmlns="http://schemas.openxmlformats.org/officeDocument/2006/custom-properties" xmlns:vt="http://schemas.openxmlformats.org/officeDocument/2006/docPropsVTypes"/>
</file>